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6" r:id="rId3"/>
    <p:sldId id="269" r:id="rId4"/>
    <p:sldId id="258" r:id="rId5"/>
    <p:sldId id="270" r:id="rId6"/>
    <p:sldId id="271" r:id="rId7"/>
    <p:sldId id="272" r:id="rId8"/>
    <p:sldId id="274" r:id="rId9"/>
    <p:sldId id="277" r:id="rId10"/>
    <p:sldId id="278" r:id="rId11"/>
    <p:sldId id="279" r:id="rId12"/>
    <p:sldId id="262" r:id="rId13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0421" autoAdjust="0"/>
  </p:normalViewPr>
  <p:slideViewPr>
    <p:cSldViewPr>
      <p:cViewPr varScale="1">
        <p:scale>
          <a:sx n="83" d="100"/>
          <a:sy n="83" d="100"/>
        </p:scale>
        <p:origin x="16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6;&#1040;&#1052;&#1047;&#1048;&#1053;%20&#1042;&#1042;\&#1069;&#1085;&#1077;&#1088;&#1075;&#1086;&#1101;&#1092;&#1092;&#1077;&#1082;&#1090;&#1080;&#1074;&#1085;&#1086;&#1089;&#1090;&#1100;\&#1055;&#1056;&#1045;&#1047;&#1045;&#1053;&#1058;&#1040;&#1062;&#1048;&#1071;\&#1076;&#1083;&#1103;%20&#1075;&#1088;&#1072;&#1092;&#1080;&#1082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6;&#1040;&#1052;&#1047;&#1048;&#1053;%20&#1042;&#1042;\&#1069;&#1085;&#1077;&#1088;&#1075;&#1086;&#1101;&#1092;&#1092;&#1077;&#1082;&#1090;&#1080;&#1074;&#1085;&#1086;&#1089;&#1090;&#1100;\&#1055;&#1056;&#1045;&#1047;&#1045;&#1053;&#1058;&#1040;&#1062;&#1048;&#1071;\&#1050;&#1085;&#1080;&#1075;&#1072;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rgbClr val="FFFFFF">
                    <a:lumMod val="95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1200" dirty="0" smtClean="0">
                <a:solidFill>
                  <a:srgbClr val="FFFFFF">
                    <a:lumMod val="95000"/>
                  </a:srgbClr>
                </a:solidFill>
              </a:rPr>
              <a:t>Организации, осуществляющие регулируемые виды деятельности Мурманской области </a:t>
            </a:r>
            <a:endParaRPr lang="ru-RU" sz="1200" dirty="0">
              <a:solidFill>
                <a:srgbClr val="FFFFFF">
                  <a:lumMod val="95000"/>
                </a:srgb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rgbClr val="FFFFFF">
                  <a:lumMod val="95000"/>
                </a:srgb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630754863715352"/>
          <c:y val="0.25916595016012711"/>
          <c:w val="0.4628458473167551"/>
          <c:h val="0.53327891103887004"/>
        </c:manualLayout>
      </c:layout>
      <c:doughnutChart>
        <c:varyColors val="1"/>
        <c:ser>
          <c:idx val="0"/>
          <c:order val="0"/>
          <c:spPr>
            <a:solidFill>
              <a:srgbClr val="00B050"/>
            </a:solidFill>
          </c:spPr>
          <c:dPt>
            <c:idx val="0"/>
            <c:bubble3D val="0"/>
            <c:explosion val="3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Лист1!$C$8:$C$10</c:f>
              <c:strCache>
                <c:ptCount val="3"/>
                <c:pt idx="0">
                  <c:v>не представили</c:v>
                </c:pt>
                <c:pt idx="1">
                  <c:v>представили не в соответствии с постановлением №8/1</c:v>
                </c:pt>
                <c:pt idx="2">
                  <c:v>представили в срок</c:v>
                </c:pt>
              </c:strCache>
            </c:strRef>
          </c:cat>
          <c:val>
            <c:numRef>
              <c:f>Лист1!$D$8:$D$10</c:f>
              <c:numCache>
                <c:formatCode>General</c:formatCode>
                <c:ptCount val="3"/>
                <c:pt idx="0">
                  <c:v>71</c:v>
                </c:pt>
                <c:pt idx="1">
                  <c:v>12</c:v>
                </c:pt>
                <c:pt idx="2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6.3271962837462503E-2"/>
          <c:y val="0.78132924844099449"/>
          <c:w val="0.91525365106183165"/>
          <c:h val="0.218670751559005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1200" b="1" i="0" baseline="0" dirty="0" smtClean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Территориальные сетевые организации Мурманской области</a:t>
            </a:r>
            <a:endParaRPr lang="ru-RU" sz="12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3">
                          <a:lumMod val="9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Лист1!$C$78:$C$80</c:f>
              <c:strCache>
                <c:ptCount val="3"/>
                <c:pt idx="0">
                  <c:v>не представили</c:v>
                </c:pt>
                <c:pt idx="1">
                  <c:v>представили не в соответствии с постановлением № 8/1</c:v>
                </c:pt>
                <c:pt idx="2">
                  <c:v>представили в срок</c:v>
                </c:pt>
              </c:strCache>
            </c:strRef>
          </c:cat>
          <c:val>
            <c:numRef>
              <c:f>Лист1!$D$78:$D$80</c:f>
              <c:numCache>
                <c:formatCode>General</c:formatCode>
                <c:ptCount val="3"/>
                <c:pt idx="0">
                  <c:v>10</c:v>
                </c:pt>
                <c:pt idx="1">
                  <c:v>9</c:v>
                </c:pt>
                <c:pt idx="2">
                  <c:v>14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216801013879121E-2"/>
          <c:y val="0.68048387135728883"/>
          <c:w val="0.90270371193324206"/>
          <c:h val="0.296511438342599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448395161431029E-2"/>
          <c:y val="0.19420477369906231"/>
          <c:w val="0.84714309571702395"/>
          <c:h val="0.56732024694096339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explosion val="2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(сводная!$B$7:$B$8,сводная!$B$10:$B$13)</c:f>
              <c:strCache>
                <c:ptCount val="6"/>
                <c:pt idx="0">
                  <c:v>Амортизация, учтенная в тарифе</c:v>
                </c:pt>
                <c:pt idx="1">
                  <c:v>Прибыль, инвест.составляющая в тарифе</c:v>
                </c:pt>
                <c:pt idx="2">
                  <c:v>Возврат НДС</c:v>
                </c:pt>
                <c:pt idx="3">
                  <c:v>За счет технологического присоединения к электрическим сетям </c:v>
                </c:pt>
                <c:pt idx="4">
                  <c:v>Прочие</c:v>
                </c:pt>
                <c:pt idx="5">
                  <c:v>Привлеченные средства</c:v>
                </c:pt>
              </c:strCache>
            </c:strRef>
          </c:cat>
          <c:val>
            <c:numRef>
              <c:f>(сводная!$H$7:$H$8,сводная!$H$10:$H$13)</c:f>
              <c:numCache>
                <c:formatCode>#,##0.00</c:formatCode>
                <c:ptCount val="6"/>
                <c:pt idx="0">
                  <c:v>306033.74765000009</c:v>
                </c:pt>
                <c:pt idx="1">
                  <c:v>58636</c:v>
                </c:pt>
                <c:pt idx="2">
                  <c:v>116624.47561000001</c:v>
                </c:pt>
                <c:pt idx="3">
                  <c:v>87052</c:v>
                </c:pt>
                <c:pt idx="4">
                  <c:v>8076.2709999999997</c:v>
                </c:pt>
                <c:pt idx="5">
                  <c:v>58639.387999999999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312557796372309"/>
          <c:y val="0.11384865624191343"/>
          <c:w val="0.29978229929236044"/>
          <c:h val="0.823553534681404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FF9E44-8215-460E-A900-4F174AFBCB04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3EA75A-B92A-4CBC-A8EF-3B64182DA2E3}">
      <dgm:prSet phldrT="[Текст]" custT="1"/>
      <dgm:spPr>
        <a:gradFill rotWithShape="0">
          <a:gsLst>
            <a:gs pos="0">
              <a:srgbClr val="FFC0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100" dirty="0">
              <a:solidFill>
                <a:schemeClr val="tx1"/>
              </a:solidFill>
            </a:rPr>
            <a:t>краткое описание инвестиционной программы по основным направлениям инвестиционных проектов</a:t>
          </a:r>
        </a:p>
      </dgm:t>
    </dgm:pt>
    <dgm:pt modelId="{DC7C6A98-FED0-4AE5-AC3F-48F768F2CFCA}" type="parTrans" cxnId="{2A273859-9FF7-4A3E-9BD4-7D888E47A5DC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2EAC9683-280E-49F9-9484-006D1237587B}" type="sibTrans" cxnId="{2A273859-9FF7-4A3E-9BD4-7D888E47A5DC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DE334E11-80F2-4E78-942A-2A9B0FB2DBC4}">
      <dgm:prSet phldrT="[Текст]" custT="1"/>
      <dgm:spPr>
        <a:gradFill rotWithShape="0">
          <a:gsLst>
            <a:gs pos="0">
              <a:srgbClr val="FFC0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100">
              <a:solidFill>
                <a:schemeClr val="tx1"/>
              </a:solidFill>
            </a:rPr>
            <a:t>план финансирования инвестиционных проектов</a:t>
          </a:r>
        </a:p>
      </dgm:t>
    </dgm:pt>
    <dgm:pt modelId="{D4E6F668-AF42-4419-8716-8FC59153278F}" type="parTrans" cxnId="{619F6389-0698-4853-97A6-C3ECB979A01F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F7E05036-B8F5-495D-B584-3868A9A0105A}" type="sibTrans" cxnId="{619F6389-0698-4853-97A6-C3ECB979A01F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060A84CE-45F3-4E20-8C1F-3BD4BB37B545}">
      <dgm:prSet phldrT="[Текст]" custT="1"/>
      <dgm:spPr>
        <a:gradFill rotWithShape="0">
          <a:gsLst>
            <a:gs pos="0">
              <a:srgbClr val="FFC0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100">
              <a:solidFill>
                <a:schemeClr val="tx1"/>
              </a:solidFill>
            </a:rPr>
            <a:t>отчет об исполнении инвестиционной программы</a:t>
          </a:r>
        </a:p>
      </dgm:t>
    </dgm:pt>
    <dgm:pt modelId="{4068C791-22AA-47E9-A3ED-F1C3D50A39AD}" type="parTrans" cxnId="{601C1275-0669-42AB-85C8-19F046677D09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C6FF2B8E-BDC8-4FD7-A5CD-EFDCCC71BF1C}" type="sibTrans" cxnId="{601C1275-0669-42AB-85C8-19F046677D09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32ED24D7-C149-48E6-BED8-72A78121D73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100" b="1" dirty="0">
              <a:solidFill>
                <a:schemeClr val="tx1"/>
              </a:solidFill>
            </a:rPr>
            <a:t>программа по энергосбережению и повышению энергетической эффективности</a:t>
          </a:r>
        </a:p>
      </dgm:t>
    </dgm:pt>
    <dgm:pt modelId="{44F8F714-0A98-46FF-B3F3-02A8B0322371}" type="parTrans" cxnId="{215E07F7-C0E1-4932-B661-DE7D7544E83C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875BAFA7-82BD-4BFA-ABB0-0EC4D559E3AE}" type="sibTrans" cxnId="{215E07F7-C0E1-4932-B661-DE7D7544E83C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D3E2F59A-C07B-430D-8782-EE1259189506}">
      <dgm:prSet phldrT="[Текст]" custT="1"/>
      <dgm:spPr>
        <a:gradFill rotWithShape="0">
          <a:gsLst>
            <a:gs pos="0">
              <a:srgbClr val="FFC0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100" dirty="0">
              <a:solidFill>
                <a:schemeClr val="tx1"/>
              </a:solidFill>
            </a:rPr>
            <a:t>графики строительства объектов (в том числе планируемые сроки, объемы выполнения работ, объемы финансирования</a:t>
          </a:r>
          <a:r>
            <a:rPr lang="ru-RU" sz="1100" dirty="0" smtClean="0">
              <a:solidFill>
                <a:schemeClr val="tx1"/>
              </a:solidFill>
            </a:rPr>
            <a:t>)</a:t>
          </a:r>
          <a:endParaRPr lang="ru-RU" sz="1100" dirty="0">
            <a:solidFill>
              <a:schemeClr val="tx1"/>
            </a:solidFill>
          </a:endParaRPr>
        </a:p>
      </dgm:t>
    </dgm:pt>
    <dgm:pt modelId="{4F5E7B65-2933-481B-B565-BE784EA7BBB2}" type="parTrans" cxnId="{0216EF8D-60BC-4442-A3FF-5C0AB1BB90A4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8E222F96-B21A-4D2C-A279-C16AF86CB192}" type="sibTrans" cxnId="{0216EF8D-60BC-4442-A3FF-5C0AB1BB90A4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96C771D6-0889-483C-B559-5CB5698290E7}">
      <dgm:prSet phldrT="[Текст]" custT="1"/>
      <dgm:spPr>
        <a:gradFill rotWithShape="0">
          <a:gsLst>
            <a:gs pos="0">
              <a:srgbClr val="FFC0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100">
              <a:solidFill>
                <a:schemeClr val="tx1"/>
              </a:solidFill>
            </a:rPr>
            <a:t>финансовый план с разделением по видам деятельности (в том числе источники и способы финансирования программы)</a:t>
          </a:r>
        </a:p>
      </dgm:t>
    </dgm:pt>
    <dgm:pt modelId="{04D244B9-ECA3-452F-A4F4-40265102BB27}" type="parTrans" cxnId="{5F868A61-DF52-47A2-9522-188C16159C81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6C83716D-B385-42EE-AC3D-E35E5300B0D2}" type="sibTrans" cxnId="{5F868A61-DF52-47A2-9522-188C16159C81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543459F5-7911-4906-B1CB-F67D069D6E81}">
      <dgm:prSet phldrT="[Текст]" custT="1"/>
      <dgm:spPr>
        <a:gradFill rotWithShape="0">
          <a:gsLst>
            <a:gs pos="0">
              <a:srgbClr val="FFC0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100">
              <a:solidFill>
                <a:schemeClr val="tx1"/>
              </a:solidFill>
            </a:rPr>
            <a:t>отчет об исполнении финансового плана за предыдущий и текущий годы</a:t>
          </a:r>
        </a:p>
      </dgm:t>
    </dgm:pt>
    <dgm:pt modelId="{1765FCE3-5ACF-4155-9A56-0A8C6E77A1EB}" type="parTrans" cxnId="{F7334635-1455-4740-B688-6EE49D317EDC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259BD00D-FB0B-4966-9F02-E6F6F5C0AE82}" type="sibTrans" cxnId="{F7334635-1455-4740-B688-6EE49D317EDC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1AB17797-2B0F-4DD8-885B-E8691E1E8702}">
      <dgm:prSet phldrT="[Текст]" custT="1"/>
      <dgm:spPr>
        <a:gradFill rotWithShape="0">
          <a:gsLst>
            <a:gs pos="0">
              <a:srgbClr val="FFC0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100">
              <a:solidFill>
                <a:schemeClr val="tx1"/>
              </a:solidFill>
            </a:rPr>
            <a:t>финансовую (бухгалтерскую) отчетность на последнюю отчетную дату, аудиторское заключение</a:t>
          </a:r>
        </a:p>
      </dgm:t>
    </dgm:pt>
    <dgm:pt modelId="{4F6C7589-774A-4A81-BEAD-F4FCEB89EAE2}" type="parTrans" cxnId="{A79D61A7-6A69-4DFF-9C0D-9298E7911761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A510EADE-E6DF-4CA7-BF33-B85D169A8FD7}" type="sibTrans" cxnId="{A79D61A7-6A69-4DFF-9C0D-9298E7911761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151665F4-33D4-448B-9F8C-295F5168CD9C}">
      <dgm:prSet custT="1"/>
      <dgm:spPr>
        <a:gradFill rotWithShape="0">
          <a:gsLst>
            <a:gs pos="0">
              <a:srgbClr val="FFC000"/>
            </a:gs>
            <a:gs pos="0">
              <a:srgbClr val="FFC000"/>
            </a:gs>
            <a:gs pos="0">
              <a:srgbClr val="FFC000"/>
            </a:gs>
            <a:gs pos="100000">
              <a:schemeClr val="accent5">
                <a:lumMod val="9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100" dirty="0">
              <a:solidFill>
                <a:schemeClr val="tx1"/>
              </a:solidFill>
            </a:rPr>
            <a:t>перечень инвестиционных проектов, в том числе проектов, предусматривающих энергосбережение и повышение энергетической эффективности</a:t>
          </a:r>
        </a:p>
      </dgm:t>
    </dgm:pt>
    <dgm:pt modelId="{1236CE90-DD2B-4BED-BBAF-D4F465281B64}" type="parTrans" cxnId="{58B9AF34-C3D6-470D-BF1D-F85D2298557A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801B8904-80C0-4442-A4C3-EA26E8F3DB2C}" type="sibTrans" cxnId="{58B9AF34-C3D6-470D-BF1D-F85D2298557A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27A74351-C96C-4907-82A7-9E959B46558D}">
      <dgm:prSet custT="1"/>
      <dgm:spPr>
        <a:gradFill rotWithShape="0">
          <a:gsLst>
            <a:gs pos="0">
              <a:srgbClr val="FFC0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100">
              <a:solidFill>
                <a:schemeClr val="tx1"/>
              </a:solidFill>
            </a:rPr>
            <a:t>значения целевых показателей (в том числе показатели надежности и качества услуг)</a:t>
          </a:r>
        </a:p>
      </dgm:t>
    </dgm:pt>
    <dgm:pt modelId="{301FDDB7-CAD3-470E-A1EE-1AFF0FE6E04D}" type="parTrans" cxnId="{41C47323-CE9A-4BCD-AA9C-AA88DD8181CD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76061413-CE06-4791-AD56-0F0C97750721}" type="sibTrans" cxnId="{41C47323-CE9A-4BCD-AA9C-AA88DD8181CD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A90AB176-A466-4244-A8B9-3CC8736AD1B9}">
      <dgm:prSet custT="1"/>
      <dgm:spPr>
        <a:gradFill rotWithShape="0">
          <a:gsLst>
            <a:gs pos="0">
              <a:srgbClr val="FFC0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100" dirty="0">
              <a:solidFill>
                <a:schemeClr val="tx1"/>
              </a:solidFill>
            </a:rPr>
            <a:t>материалы, обосновывающие стоимость инвестиционных проектов</a:t>
          </a:r>
        </a:p>
      </dgm:t>
    </dgm:pt>
    <dgm:pt modelId="{0BE94274-8182-41EA-BF19-197974E23376}" type="parTrans" cxnId="{019AB85E-1F34-40C9-947A-D6C36D82B866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6D5A1897-F940-4437-B00F-FCEDD8AEA63B}" type="sibTrans" cxnId="{019AB85E-1F34-40C9-947A-D6C36D82B866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B012AF31-44B6-4CD9-A1D4-929D89C6FDE3}">
      <dgm:prSet custT="1"/>
      <dgm:spPr>
        <a:gradFill rotWithShape="0">
          <a:gsLst>
            <a:gs pos="0">
              <a:srgbClr val="FFC0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100">
              <a:solidFill>
                <a:schemeClr val="tx1"/>
              </a:solidFill>
            </a:rPr>
            <a:t>копия решения об одобрении проекта инвестиционной программы советом директоров (наблюдательным советом) сетевой организации</a:t>
          </a:r>
        </a:p>
      </dgm:t>
    </dgm:pt>
    <dgm:pt modelId="{6CC83B70-E583-4611-95DF-97A523E2BE11}" type="parTrans" cxnId="{A236F7DD-A3A1-44B2-87AB-292CA3C1C95E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11E1B412-8B92-451B-AC20-22E7A2A9C344}" type="sibTrans" cxnId="{A236F7DD-A3A1-44B2-87AB-292CA3C1C95E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4AFBDB24-95FA-4FD1-9550-6A09B0A8C32F}">
      <dgm:prSet custT="1"/>
      <dgm:spPr>
        <a:gradFill rotWithShape="0">
          <a:gsLst>
            <a:gs pos="0">
              <a:srgbClr val="FFC0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100" dirty="0">
              <a:solidFill>
                <a:schemeClr val="tx1"/>
              </a:solidFill>
            </a:rPr>
            <a:t>программа научно-исследовательских и (или) опытно-конструкторских </a:t>
          </a:r>
          <a:r>
            <a:rPr lang="ru-RU" sz="1100" dirty="0" smtClean="0">
              <a:solidFill>
                <a:schemeClr val="tx1"/>
              </a:solidFill>
            </a:rPr>
            <a:t>работ </a:t>
          </a:r>
          <a:endParaRPr lang="ru-RU" sz="1100" dirty="0">
            <a:solidFill>
              <a:schemeClr val="tx1"/>
            </a:solidFill>
          </a:endParaRPr>
        </a:p>
      </dgm:t>
    </dgm:pt>
    <dgm:pt modelId="{B2AB291C-D13B-49D0-9DEA-676D7DFC68F2}" type="parTrans" cxnId="{356855BB-1CD6-4DB2-B606-D7271B15A238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7682379D-A419-4BC0-B3F4-F91F952CB861}" type="sibTrans" cxnId="{356855BB-1CD6-4DB2-B606-D7271B15A238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CEDA00DB-4E30-4297-838E-E1F8C5B5472C}">
      <dgm:prSet custT="1"/>
      <dgm:spPr>
        <a:gradFill rotWithShape="0">
          <a:gsLst>
            <a:gs pos="0">
              <a:srgbClr val="FFC0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100" dirty="0">
              <a:solidFill>
                <a:schemeClr val="tx1"/>
              </a:solidFill>
            </a:rPr>
            <a:t>заключения по результатам проведения технологического и ценового аудита инвестиционных проектов и инвестиционной программы</a:t>
          </a:r>
        </a:p>
      </dgm:t>
    </dgm:pt>
    <dgm:pt modelId="{30205D42-97F5-47FB-8DF1-6740DA8F735B}" type="parTrans" cxnId="{DA172DD7-FAA5-4D2F-84C2-3A57661E25B8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6BC06E43-A757-41CC-8DDA-1CA780CF5358}" type="sibTrans" cxnId="{DA172DD7-FAA5-4D2F-84C2-3A57661E25B8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4E4334E9-7297-468A-8160-0620C37BB88D}" type="pres">
      <dgm:prSet presAssocID="{58FF9E44-8215-460E-A900-4F174AFBCB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184E95-B91F-4413-BE32-2993A1CDEBB5}" type="pres">
      <dgm:prSet presAssocID="{763EA75A-B92A-4CBC-A8EF-3B64182DA2E3}" presName="node" presStyleLbl="node1" presStyleIdx="0" presStyleCnt="14" custLinFactX="11183" custLinFactNeighborX="100000" custLinFactNeighborY="5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2ADCE-E955-4571-A684-BBEA52EFF66D}" type="pres">
      <dgm:prSet presAssocID="{2EAC9683-280E-49F9-9484-006D1237587B}" presName="sibTrans" presStyleCnt="0"/>
      <dgm:spPr/>
    </dgm:pt>
    <dgm:pt modelId="{8BE8887B-777E-49F6-BF74-B6F36A8A9304}" type="pres">
      <dgm:prSet presAssocID="{151665F4-33D4-448B-9F8C-295F5168CD9C}" presName="node" presStyleLbl="node1" presStyleIdx="1" presStyleCnt="14" custLinFactX="-6352" custLinFactNeighborX="-100000" custLinFactNeighborY="5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DAAEE-B756-47BB-B1F2-E1C334F68F0A}" type="pres">
      <dgm:prSet presAssocID="{801B8904-80C0-4442-A4C3-EA26E8F3DB2C}" presName="sibTrans" presStyleCnt="0"/>
      <dgm:spPr/>
    </dgm:pt>
    <dgm:pt modelId="{2CBA4925-032B-4446-8FC5-DE1A9D56C175}" type="pres">
      <dgm:prSet presAssocID="{D3E2F59A-C07B-430D-8782-EE1259189506}" presName="node" presStyleLbl="node1" presStyleIdx="2" presStyleCnt="14" custLinFactNeighborX="1324" custLinFactNeighborY="7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FD91B-6755-4FD0-BDC0-89A1BA6DC10D}" type="pres">
      <dgm:prSet presAssocID="{8E222F96-B21A-4D2C-A279-C16AF86CB192}" presName="sibTrans" presStyleCnt="0"/>
      <dgm:spPr/>
    </dgm:pt>
    <dgm:pt modelId="{BA9A1433-C7C0-4A8B-9A26-7B0D8628C65A}" type="pres">
      <dgm:prSet presAssocID="{96C771D6-0889-483C-B559-5CB5698290E7}" presName="node" presStyleLbl="node1" presStyleIdx="3" presStyleCnt="14" custLinFactNeighborX="2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D6300-2C3F-416F-BB4F-8A1081670803}" type="pres">
      <dgm:prSet presAssocID="{6C83716D-B385-42EE-AC3D-E35E5300B0D2}" presName="sibTrans" presStyleCnt="0"/>
      <dgm:spPr/>
    </dgm:pt>
    <dgm:pt modelId="{004F63F5-D85F-418B-A44A-C12D92D06EE8}" type="pres">
      <dgm:prSet presAssocID="{543459F5-7911-4906-B1CB-F67D069D6E81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BB122-A12E-4D6F-94BD-B58BE6522B18}" type="pres">
      <dgm:prSet presAssocID="{259BD00D-FB0B-4966-9F02-E6F6F5C0AE82}" presName="sibTrans" presStyleCnt="0"/>
      <dgm:spPr/>
    </dgm:pt>
    <dgm:pt modelId="{33A04339-1936-4882-B070-5E52A3C5F4B5}" type="pres">
      <dgm:prSet presAssocID="{1AB17797-2B0F-4DD8-885B-E8691E1E8702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164D1-328E-4197-AE51-74CC01A00EFB}" type="pres">
      <dgm:prSet presAssocID="{A510EADE-E6DF-4CA7-BF33-B85D169A8FD7}" presName="sibTrans" presStyleCnt="0"/>
      <dgm:spPr/>
    </dgm:pt>
    <dgm:pt modelId="{03D90B65-E7C9-4FD9-8827-8C3A462F8F8F}" type="pres">
      <dgm:prSet presAssocID="{DE334E11-80F2-4E78-942A-2A9B0FB2DBC4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B0ABE-13A0-49DB-ABCB-1F181EAD8E82}" type="pres">
      <dgm:prSet presAssocID="{F7E05036-B8F5-495D-B584-3868A9A0105A}" presName="sibTrans" presStyleCnt="0"/>
      <dgm:spPr/>
    </dgm:pt>
    <dgm:pt modelId="{D9063120-6ECA-4A1B-BE7D-F280151EE994}" type="pres">
      <dgm:prSet presAssocID="{060A84CE-45F3-4E20-8C1F-3BD4BB37B545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90EAB-A2C2-4D7F-8BF4-ED779607EFD8}" type="pres">
      <dgm:prSet presAssocID="{C6FF2B8E-BDC8-4FD7-A5CD-EFDCCC71BF1C}" presName="sibTrans" presStyleCnt="0"/>
      <dgm:spPr/>
    </dgm:pt>
    <dgm:pt modelId="{973D6642-93EE-4714-9024-8A19A858244D}" type="pres">
      <dgm:prSet presAssocID="{32ED24D7-C149-48E6-BED8-72A78121D730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A2B3A-A9B5-4F6E-9CC5-13F7802045C2}" type="pres">
      <dgm:prSet presAssocID="{875BAFA7-82BD-4BFA-ABB0-0EC4D559E3AE}" presName="sibTrans" presStyleCnt="0"/>
      <dgm:spPr/>
    </dgm:pt>
    <dgm:pt modelId="{A3D9C909-21AC-448D-89E4-1933D5AB3CEA}" type="pres">
      <dgm:prSet presAssocID="{A90AB176-A466-4244-A8B9-3CC8736AD1B9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9508E-E880-41CC-8AC7-358C062598DF}" type="pres">
      <dgm:prSet presAssocID="{6D5A1897-F940-4437-B00F-FCEDD8AEA63B}" presName="sibTrans" presStyleCnt="0"/>
      <dgm:spPr/>
    </dgm:pt>
    <dgm:pt modelId="{511FC864-030B-4BA0-B629-3DC458C76545}" type="pres">
      <dgm:prSet presAssocID="{27A74351-C96C-4907-82A7-9E959B46558D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3D4B7-8EC3-4A1F-A0F5-A70C5F07EADF}" type="pres">
      <dgm:prSet presAssocID="{76061413-CE06-4791-AD56-0F0C97750721}" presName="sibTrans" presStyleCnt="0"/>
      <dgm:spPr/>
    </dgm:pt>
    <dgm:pt modelId="{27192437-EA79-48CF-BB68-F8CCD45F8725}" type="pres">
      <dgm:prSet presAssocID="{4AFBDB24-95FA-4FD1-9550-6A09B0A8C32F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D6C60-1020-40C2-B7DA-E5BE9CA457D4}" type="pres">
      <dgm:prSet presAssocID="{7682379D-A419-4BC0-B3F4-F91F952CB861}" presName="sibTrans" presStyleCnt="0"/>
      <dgm:spPr/>
    </dgm:pt>
    <dgm:pt modelId="{FF598D2B-6DEF-4525-8724-209C5E8B4863}" type="pres">
      <dgm:prSet presAssocID="{B012AF31-44B6-4CD9-A1D4-929D89C6FDE3}" presName="node" presStyleLbl="node1" presStyleIdx="12" presStyleCnt="14" custScaleX="198227" custLinFactNeighborX="2419" custLinFactNeighborY="-1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DD3DB-F419-453D-806D-8F5571FA67FD}" type="pres">
      <dgm:prSet presAssocID="{11E1B412-8B92-451B-AC20-22E7A2A9C344}" presName="sibTrans" presStyleCnt="0"/>
      <dgm:spPr/>
    </dgm:pt>
    <dgm:pt modelId="{A6D2A5F0-8445-46C8-88E1-9E1370864751}" type="pres">
      <dgm:prSet presAssocID="{CEDA00DB-4E30-4297-838E-E1F8C5B5472C}" presName="node" presStyleLbl="node1" presStyleIdx="13" presStyleCnt="14" custScaleX="203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172DD7-FAA5-4D2F-84C2-3A57661E25B8}" srcId="{58FF9E44-8215-460E-A900-4F174AFBCB04}" destId="{CEDA00DB-4E30-4297-838E-E1F8C5B5472C}" srcOrd="13" destOrd="0" parTransId="{30205D42-97F5-47FB-8DF1-6740DA8F735B}" sibTransId="{6BC06E43-A757-41CC-8DDA-1CA780CF5358}"/>
    <dgm:cxn modelId="{6F5929AA-4AC7-4731-A924-10B4056D1C89}" type="presOf" srcId="{96C771D6-0889-483C-B559-5CB5698290E7}" destId="{BA9A1433-C7C0-4A8B-9A26-7B0D8628C65A}" srcOrd="0" destOrd="0" presId="urn:microsoft.com/office/officeart/2005/8/layout/default"/>
    <dgm:cxn modelId="{D77E23E9-1A69-4F90-96DA-DEB0A5BA4C5F}" type="presOf" srcId="{763EA75A-B92A-4CBC-A8EF-3B64182DA2E3}" destId="{91184E95-B91F-4413-BE32-2993A1CDEBB5}" srcOrd="0" destOrd="0" presId="urn:microsoft.com/office/officeart/2005/8/layout/default"/>
    <dgm:cxn modelId="{41C47323-CE9A-4BCD-AA9C-AA88DD8181CD}" srcId="{58FF9E44-8215-460E-A900-4F174AFBCB04}" destId="{27A74351-C96C-4907-82A7-9E959B46558D}" srcOrd="10" destOrd="0" parTransId="{301FDDB7-CAD3-470E-A1EE-1AFF0FE6E04D}" sibTransId="{76061413-CE06-4791-AD56-0F0C97750721}"/>
    <dgm:cxn modelId="{4CB0D561-6475-4230-9718-192E4239CA93}" type="presOf" srcId="{58FF9E44-8215-460E-A900-4F174AFBCB04}" destId="{4E4334E9-7297-468A-8160-0620C37BB88D}" srcOrd="0" destOrd="0" presId="urn:microsoft.com/office/officeart/2005/8/layout/default"/>
    <dgm:cxn modelId="{A236F7DD-A3A1-44B2-87AB-292CA3C1C95E}" srcId="{58FF9E44-8215-460E-A900-4F174AFBCB04}" destId="{B012AF31-44B6-4CD9-A1D4-929D89C6FDE3}" srcOrd="12" destOrd="0" parTransId="{6CC83B70-E583-4611-95DF-97A523E2BE11}" sibTransId="{11E1B412-8B92-451B-AC20-22E7A2A9C344}"/>
    <dgm:cxn modelId="{A79D61A7-6A69-4DFF-9C0D-9298E7911761}" srcId="{58FF9E44-8215-460E-A900-4F174AFBCB04}" destId="{1AB17797-2B0F-4DD8-885B-E8691E1E8702}" srcOrd="5" destOrd="0" parTransId="{4F6C7589-774A-4A81-BEAD-F4FCEB89EAE2}" sibTransId="{A510EADE-E6DF-4CA7-BF33-B85D169A8FD7}"/>
    <dgm:cxn modelId="{B5F36986-C140-478D-989C-116D79C0C0CC}" type="presOf" srcId="{151665F4-33D4-448B-9F8C-295F5168CD9C}" destId="{8BE8887B-777E-49F6-BF74-B6F36A8A9304}" srcOrd="0" destOrd="0" presId="urn:microsoft.com/office/officeart/2005/8/layout/default"/>
    <dgm:cxn modelId="{E966CB34-2344-4E29-A0A1-666CDBEE6EF0}" type="presOf" srcId="{CEDA00DB-4E30-4297-838E-E1F8C5B5472C}" destId="{A6D2A5F0-8445-46C8-88E1-9E1370864751}" srcOrd="0" destOrd="0" presId="urn:microsoft.com/office/officeart/2005/8/layout/default"/>
    <dgm:cxn modelId="{2A273859-9FF7-4A3E-9BD4-7D888E47A5DC}" srcId="{58FF9E44-8215-460E-A900-4F174AFBCB04}" destId="{763EA75A-B92A-4CBC-A8EF-3B64182DA2E3}" srcOrd="0" destOrd="0" parTransId="{DC7C6A98-FED0-4AE5-AC3F-48F768F2CFCA}" sibTransId="{2EAC9683-280E-49F9-9484-006D1237587B}"/>
    <dgm:cxn modelId="{15C546F2-250B-46A9-A7FE-3072B38BADF2}" type="presOf" srcId="{543459F5-7911-4906-B1CB-F67D069D6E81}" destId="{004F63F5-D85F-418B-A44A-C12D92D06EE8}" srcOrd="0" destOrd="0" presId="urn:microsoft.com/office/officeart/2005/8/layout/default"/>
    <dgm:cxn modelId="{6A7A1E77-F180-487B-971D-9B3A3FBF8413}" type="presOf" srcId="{1AB17797-2B0F-4DD8-885B-E8691E1E8702}" destId="{33A04339-1936-4882-B070-5E52A3C5F4B5}" srcOrd="0" destOrd="0" presId="urn:microsoft.com/office/officeart/2005/8/layout/default"/>
    <dgm:cxn modelId="{0216EF8D-60BC-4442-A3FF-5C0AB1BB90A4}" srcId="{58FF9E44-8215-460E-A900-4F174AFBCB04}" destId="{D3E2F59A-C07B-430D-8782-EE1259189506}" srcOrd="2" destOrd="0" parTransId="{4F5E7B65-2933-481B-B565-BE784EA7BBB2}" sibTransId="{8E222F96-B21A-4D2C-A279-C16AF86CB192}"/>
    <dgm:cxn modelId="{4EBF208E-73EF-40A2-A27D-C13DC94FB55D}" type="presOf" srcId="{060A84CE-45F3-4E20-8C1F-3BD4BB37B545}" destId="{D9063120-6ECA-4A1B-BE7D-F280151EE994}" srcOrd="0" destOrd="0" presId="urn:microsoft.com/office/officeart/2005/8/layout/default"/>
    <dgm:cxn modelId="{07DA2E26-DF8F-49D4-9150-86DD93970D8A}" type="presOf" srcId="{D3E2F59A-C07B-430D-8782-EE1259189506}" destId="{2CBA4925-032B-4446-8FC5-DE1A9D56C175}" srcOrd="0" destOrd="0" presId="urn:microsoft.com/office/officeart/2005/8/layout/default"/>
    <dgm:cxn modelId="{2B8D28FA-D0DD-4253-9DE6-838B7FFC5337}" type="presOf" srcId="{32ED24D7-C149-48E6-BED8-72A78121D730}" destId="{973D6642-93EE-4714-9024-8A19A858244D}" srcOrd="0" destOrd="0" presId="urn:microsoft.com/office/officeart/2005/8/layout/default"/>
    <dgm:cxn modelId="{215E07F7-C0E1-4932-B661-DE7D7544E83C}" srcId="{58FF9E44-8215-460E-A900-4F174AFBCB04}" destId="{32ED24D7-C149-48E6-BED8-72A78121D730}" srcOrd="8" destOrd="0" parTransId="{44F8F714-0A98-46FF-B3F3-02A8B0322371}" sibTransId="{875BAFA7-82BD-4BFA-ABB0-0EC4D559E3AE}"/>
    <dgm:cxn modelId="{58B9AF34-C3D6-470D-BF1D-F85D2298557A}" srcId="{58FF9E44-8215-460E-A900-4F174AFBCB04}" destId="{151665F4-33D4-448B-9F8C-295F5168CD9C}" srcOrd="1" destOrd="0" parTransId="{1236CE90-DD2B-4BED-BBAF-D4F465281B64}" sibTransId="{801B8904-80C0-4442-A4C3-EA26E8F3DB2C}"/>
    <dgm:cxn modelId="{A28A9540-5915-4CBE-A145-9CE2871F53A5}" type="presOf" srcId="{B012AF31-44B6-4CD9-A1D4-929D89C6FDE3}" destId="{FF598D2B-6DEF-4525-8724-209C5E8B4863}" srcOrd="0" destOrd="0" presId="urn:microsoft.com/office/officeart/2005/8/layout/default"/>
    <dgm:cxn modelId="{4DD61FE1-0CBD-4E09-BFC9-5E6B79408AC1}" type="presOf" srcId="{4AFBDB24-95FA-4FD1-9550-6A09B0A8C32F}" destId="{27192437-EA79-48CF-BB68-F8CCD45F8725}" srcOrd="0" destOrd="0" presId="urn:microsoft.com/office/officeart/2005/8/layout/default"/>
    <dgm:cxn modelId="{D51D565C-5F13-426D-900C-34617F396A33}" type="presOf" srcId="{DE334E11-80F2-4E78-942A-2A9B0FB2DBC4}" destId="{03D90B65-E7C9-4FD9-8827-8C3A462F8F8F}" srcOrd="0" destOrd="0" presId="urn:microsoft.com/office/officeart/2005/8/layout/default"/>
    <dgm:cxn modelId="{356855BB-1CD6-4DB2-B606-D7271B15A238}" srcId="{58FF9E44-8215-460E-A900-4F174AFBCB04}" destId="{4AFBDB24-95FA-4FD1-9550-6A09B0A8C32F}" srcOrd="11" destOrd="0" parTransId="{B2AB291C-D13B-49D0-9DEA-676D7DFC68F2}" sibTransId="{7682379D-A419-4BC0-B3F4-F91F952CB861}"/>
    <dgm:cxn modelId="{9B00F4C4-04AF-43DD-9E91-09D0ECF63ECD}" type="presOf" srcId="{27A74351-C96C-4907-82A7-9E959B46558D}" destId="{511FC864-030B-4BA0-B629-3DC458C76545}" srcOrd="0" destOrd="0" presId="urn:microsoft.com/office/officeart/2005/8/layout/default"/>
    <dgm:cxn modelId="{601C1275-0669-42AB-85C8-19F046677D09}" srcId="{58FF9E44-8215-460E-A900-4F174AFBCB04}" destId="{060A84CE-45F3-4E20-8C1F-3BD4BB37B545}" srcOrd="7" destOrd="0" parTransId="{4068C791-22AA-47E9-A3ED-F1C3D50A39AD}" sibTransId="{C6FF2B8E-BDC8-4FD7-A5CD-EFDCCC71BF1C}"/>
    <dgm:cxn modelId="{F7334635-1455-4740-B688-6EE49D317EDC}" srcId="{58FF9E44-8215-460E-A900-4F174AFBCB04}" destId="{543459F5-7911-4906-B1CB-F67D069D6E81}" srcOrd="4" destOrd="0" parTransId="{1765FCE3-5ACF-4155-9A56-0A8C6E77A1EB}" sibTransId="{259BD00D-FB0B-4966-9F02-E6F6F5C0AE82}"/>
    <dgm:cxn modelId="{5F868A61-DF52-47A2-9522-188C16159C81}" srcId="{58FF9E44-8215-460E-A900-4F174AFBCB04}" destId="{96C771D6-0889-483C-B559-5CB5698290E7}" srcOrd="3" destOrd="0" parTransId="{04D244B9-ECA3-452F-A4F4-40265102BB27}" sibTransId="{6C83716D-B385-42EE-AC3D-E35E5300B0D2}"/>
    <dgm:cxn modelId="{619F6389-0698-4853-97A6-C3ECB979A01F}" srcId="{58FF9E44-8215-460E-A900-4F174AFBCB04}" destId="{DE334E11-80F2-4E78-942A-2A9B0FB2DBC4}" srcOrd="6" destOrd="0" parTransId="{D4E6F668-AF42-4419-8716-8FC59153278F}" sibTransId="{F7E05036-B8F5-495D-B584-3868A9A0105A}"/>
    <dgm:cxn modelId="{3F970ED8-E63E-4A6E-A593-BA484CBB8D09}" type="presOf" srcId="{A90AB176-A466-4244-A8B9-3CC8736AD1B9}" destId="{A3D9C909-21AC-448D-89E4-1933D5AB3CEA}" srcOrd="0" destOrd="0" presId="urn:microsoft.com/office/officeart/2005/8/layout/default"/>
    <dgm:cxn modelId="{019AB85E-1F34-40C9-947A-D6C36D82B866}" srcId="{58FF9E44-8215-460E-A900-4F174AFBCB04}" destId="{A90AB176-A466-4244-A8B9-3CC8736AD1B9}" srcOrd="9" destOrd="0" parTransId="{0BE94274-8182-41EA-BF19-197974E23376}" sibTransId="{6D5A1897-F940-4437-B00F-FCEDD8AEA63B}"/>
    <dgm:cxn modelId="{DA2D4681-7AB8-4868-81D8-D5517D1E41E8}" type="presParOf" srcId="{4E4334E9-7297-468A-8160-0620C37BB88D}" destId="{91184E95-B91F-4413-BE32-2993A1CDEBB5}" srcOrd="0" destOrd="0" presId="urn:microsoft.com/office/officeart/2005/8/layout/default"/>
    <dgm:cxn modelId="{85354E88-802E-4A54-A6A8-4B4E3CEB733A}" type="presParOf" srcId="{4E4334E9-7297-468A-8160-0620C37BB88D}" destId="{BD42ADCE-E955-4571-A684-BBEA52EFF66D}" srcOrd="1" destOrd="0" presId="urn:microsoft.com/office/officeart/2005/8/layout/default"/>
    <dgm:cxn modelId="{C17597E3-61C3-4A63-81F1-AB99BBD1726B}" type="presParOf" srcId="{4E4334E9-7297-468A-8160-0620C37BB88D}" destId="{8BE8887B-777E-49F6-BF74-B6F36A8A9304}" srcOrd="2" destOrd="0" presId="urn:microsoft.com/office/officeart/2005/8/layout/default"/>
    <dgm:cxn modelId="{4E525D28-4D65-414F-A8A7-4766FF6D6C81}" type="presParOf" srcId="{4E4334E9-7297-468A-8160-0620C37BB88D}" destId="{4DFDAAEE-B756-47BB-B1F2-E1C334F68F0A}" srcOrd="3" destOrd="0" presId="urn:microsoft.com/office/officeart/2005/8/layout/default"/>
    <dgm:cxn modelId="{C408AE7E-A3A0-4D09-A056-765C7BE5B366}" type="presParOf" srcId="{4E4334E9-7297-468A-8160-0620C37BB88D}" destId="{2CBA4925-032B-4446-8FC5-DE1A9D56C175}" srcOrd="4" destOrd="0" presId="urn:microsoft.com/office/officeart/2005/8/layout/default"/>
    <dgm:cxn modelId="{A3A9503D-20B0-4184-BBF3-2BB1CD44A314}" type="presParOf" srcId="{4E4334E9-7297-468A-8160-0620C37BB88D}" destId="{B7AFD91B-6755-4FD0-BDC0-89A1BA6DC10D}" srcOrd="5" destOrd="0" presId="urn:microsoft.com/office/officeart/2005/8/layout/default"/>
    <dgm:cxn modelId="{C160133D-A6CC-4D81-AD10-B7C9C83F814E}" type="presParOf" srcId="{4E4334E9-7297-468A-8160-0620C37BB88D}" destId="{BA9A1433-C7C0-4A8B-9A26-7B0D8628C65A}" srcOrd="6" destOrd="0" presId="urn:microsoft.com/office/officeart/2005/8/layout/default"/>
    <dgm:cxn modelId="{85412B2A-6E3E-4E66-8443-78A25766DFFF}" type="presParOf" srcId="{4E4334E9-7297-468A-8160-0620C37BB88D}" destId="{F06D6300-2C3F-416F-BB4F-8A1081670803}" srcOrd="7" destOrd="0" presId="urn:microsoft.com/office/officeart/2005/8/layout/default"/>
    <dgm:cxn modelId="{4D1A21D5-A38A-4424-B4A5-6FE5889E89F6}" type="presParOf" srcId="{4E4334E9-7297-468A-8160-0620C37BB88D}" destId="{004F63F5-D85F-418B-A44A-C12D92D06EE8}" srcOrd="8" destOrd="0" presId="urn:microsoft.com/office/officeart/2005/8/layout/default"/>
    <dgm:cxn modelId="{CDFD619B-F6E2-43C3-A468-7F1F5047FCF5}" type="presParOf" srcId="{4E4334E9-7297-468A-8160-0620C37BB88D}" destId="{E71BB122-A12E-4D6F-94BD-B58BE6522B18}" srcOrd="9" destOrd="0" presId="urn:microsoft.com/office/officeart/2005/8/layout/default"/>
    <dgm:cxn modelId="{04DDF3B5-7E38-47F2-876C-1830CC4E1850}" type="presParOf" srcId="{4E4334E9-7297-468A-8160-0620C37BB88D}" destId="{33A04339-1936-4882-B070-5E52A3C5F4B5}" srcOrd="10" destOrd="0" presId="urn:microsoft.com/office/officeart/2005/8/layout/default"/>
    <dgm:cxn modelId="{36BB8010-3DCB-4FE1-A1BA-F6882A3F0270}" type="presParOf" srcId="{4E4334E9-7297-468A-8160-0620C37BB88D}" destId="{259164D1-328E-4197-AE51-74CC01A00EFB}" srcOrd="11" destOrd="0" presId="urn:microsoft.com/office/officeart/2005/8/layout/default"/>
    <dgm:cxn modelId="{BD7FC8A5-A643-4D9F-B71B-0A867D0534FD}" type="presParOf" srcId="{4E4334E9-7297-468A-8160-0620C37BB88D}" destId="{03D90B65-E7C9-4FD9-8827-8C3A462F8F8F}" srcOrd="12" destOrd="0" presId="urn:microsoft.com/office/officeart/2005/8/layout/default"/>
    <dgm:cxn modelId="{8C8F568F-3068-45C9-802C-73DD69FBCAEC}" type="presParOf" srcId="{4E4334E9-7297-468A-8160-0620C37BB88D}" destId="{90DB0ABE-13A0-49DB-ABCB-1F181EAD8E82}" srcOrd="13" destOrd="0" presId="urn:microsoft.com/office/officeart/2005/8/layout/default"/>
    <dgm:cxn modelId="{D9F02BAE-FA38-460C-9BAA-E4579A42DB99}" type="presParOf" srcId="{4E4334E9-7297-468A-8160-0620C37BB88D}" destId="{D9063120-6ECA-4A1B-BE7D-F280151EE994}" srcOrd="14" destOrd="0" presId="urn:microsoft.com/office/officeart/2005/8/layout/default"/>
    <dgm:cxn modelId="{9E8A7B23-99B0-4DED-B2D1-A937231BF256}" type="presParOf" srcId="{4E4334E9-7297-468A-8160-0620C37BB88D}" destId="{B2A90EAB-A2C2-4D7F-8BF4-ED779607EFD8}" srcOrd="15" destOrd="0" presId="urn:microsoft.com/office/officeart/2005/8/layout/default"/>
    <dgm:cxn modelId="{031CDB67-A83C-46D9-BC83-114B3048026C}" type="presParOf" srcId="{4E4334E9-7297-468A-8160-0620C37BB88D}" destId="{973D6642-93EE-4714-9024-8A19A858244D}" srcOrd="16" destOrd="0" presId="urn:microsoft.com/office/officeart/2005/8/layout/default"/>
    <dgm:cxn modelId="{31E7F223-762B-4737-BAD6-67B77FEA582B}" type="presParOf" srcId="{4E4334E9-7297-468A-8160-0620C37BB88D}" destId="{071A2B3A-A9B5-4F6E-9CC5-13F7802045C2}" srcOrd="17" destOrd="0" presId="urn:microsoft.com/office/officeart/2005/8/layout/default"/>
    <dgm:cxn modelId="{9A4BE9D7-C3C3-4C97-B43B-326939A55F3D}" type="presParOf" srcId="{4E4334E9-7297-468A-8160-0620C37BB88D}" destId="{A3D9C909-21AC-448D-89E4-1933D5AB3CEA}" srcOrd="18" destOrd="0" presId="urn:microsoft.com/office/officeart/2005/8/layout/default"/>
    <dgm:cxn modelId="{5B3BCAF3-1447-4ADC-9FA3-F295B32D35CF}" type="presParOf" srcId="{4E4334E9-7297-468A-8160-0620C37BB88D}" destId="{F119508E-E880-41CC-8AC7-358C062598DF}" srcOrd="19" destOrd="0" presId="urn:microsoft.com/office/officeart/2005/8/layout/default"/>
    <dgm:cxn modelId="{0B792D53-843E-4276-8CDF-3FDDA38C4C5D}" type="presParOf" srcId="{4E4334E9-7297-468A-8160-0620C37BB88D}" destId="{511FC864-030B-4BA0-B629-3DC458C76545}" srcOrd="20" destOrd="0" presId="urn:microsoft.com/office/officeart/2005/8/layout/default"/>
    <dgm:cxn modelId="{8A13119F-D29B-4614-A4F2-0AA66DE69279}" type="presParOf" srcId="{4E4334E9-7297-468A-8160-0620C37BB88D}" destId="{EB33D4B7-8EC3-4A1F-A0F5-A70C5F07EADF}" srcOrd="21" destOrd="0" presId="urn:microsoft.com/office/officeart/2005/8/layout/default"/>
    <dgm:cxn modelId="{CEC9A39C-0982-418E-9779-7C57D134C692}" type="presParOf" srcId="{4E4334E9-7297-468A-8160-0620C37BB88D}" destId="{27192437-EA79-48CF-BB68-F8CCD45F8725}" srcOrd="22" destOrd="0" presId="urn:microsoft.com/office/officeart/2005/8/layout/default"/>
    <dgm:cxn modelId="{EB4CFAFD-4B19-4984-90C2-E5BA7C877159}" type="presParOf" srcId="{4E4334E9-7297-468A-8160-0620C37BB88D}" destId="{379D6C60-1020-40C2-B7DA-E5BE9CA457D4}" srcOrd="23" destOrd="0" presId="urn:microsoft.com/office/officeart/2005/8/layout/default"/>
    <dgm:cxn modelId="{7669AEFA-EDAD-45A4-8746-F993AEA1F957}" type="presParOf" srcId="{4E4334E9-7297-468A-8160-0620C37BB88D}" destId="{FF598D2B-6DEF-4525-8724-209C5E8B4863}" srcOrd="24" destOrd="0" presId="urn:microsoft.com/office/officeart/2005/8/layout/default"/>
    <dgm:cxn modelId="{46D89C75-5CED-471D-BA93-70DC2FBF954F}" type="presParOf" srcId="{4E4334E9-7297-468A-8160-0620C37BB88D}" destId="{D4EDD3DB-F419-453D-806D-8F5571FA67FD}" srcOrd="25" destOrd="0" presId="urn:microsoft.com/office/officeart/2005/8/layout/default"/>
    <dgm:cxn modelId="{4846BAB3-B646-411D-9844-1E7F364B391C}" type="presParOf" srcId="{4E4334E9-7297-468A-8160-0620C37BB88D}" destId="{A6D2A5F0-8445-46C8-88E1-9E1370864751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19AB6B-6519-4C0D-90FF-564EDB098257}" type="doc">
      <dgm:prSet loTypeId="urn:microsoft.com/office/officeart/2005/8/layout/matrix3" loCatId="matrix" qsTypeId="urn:microsoft.com/office/officeart/2005/8/quickstyle/simple4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95767A81-5F73-4772-9D37-9E5260B50AC4}">
      <dgm:prSet phldrT="[Текст]" custT="1"/>
      <dgm:spPr/>
      <dgm:t>
        <a:bodyPr/>
        <a:lstStyle/>
        <a:p>
          <a:r>
            <a:rPr lang="ru-RU" sz="1600" dirty="0" smtClean="0"/>
            <a:t>паспорт программы </a:t>
          </a:r>
          <a:endParaRPr lang="ru-RU" sz="1600" dirty="0"/>
        </a:p>
      </dgm:t>
    </dgm:pt>
    <dgm:pt modelId="{F7F62F8E-075D-4EC5-99D7-9886BB39AA9F}" type="parTrans" cxnId="{8E81C3BF-599B-4AEB-9857-2498F1A4E7F7}">
      <dgm:prSet/>
      <dgm:spPr/>
      <dgm:t>
        <a:bodyPr/>
        <a:lstStyle/>
        <a:p>
          <a:endParaRPr lang="ru-RU"/>
        </a:p>
      </dgm:t>
    </dgm:pt>
    <dgm:pt modelId="{F52AAA40-9B27-4B55-81D0-FE4A21439BEB}" type="sibTrans" cxnId="{8E81C3BF-599B-4AEB-9857-2498F1A4E7F7}">
      <dgm:prSet/>
      <dgm:spPr/>
      <dgm:t>
        <a:bodyPr/>
        <a:lstStyle/>
        <a:p>
          <a:endParaRPr lang="ru-RU"/>
        </a:p>
      </dgm:t>
    </dgm:pt>
    <dgm:pt modelId="{58FFB91F-92DC-448A-9DF8-F61C0525EC28}">
      <dgm:prSet phldrT="[Текст]" custT="1"/>
      <dgm:spPr/>
      <dgm:t>
        <a:bodyPr/>
        <a:lstStyle/>
        <a:p>
          <a:r>
            <a:rPr lang="ru-RU" sz="1600" dirty="0" smtClean="0"/>
            <a:t>пояснительная записка</a:t>
          </a:r>
          <a:endParaRPr lang="ru-RU" sz="1600" dirty="0"/>
        </a:p>
      </dgm:t>
    </dgm:pt>
    <dgm:pt modelId="{EDDD2516-AEBD-424B-BF44-767827F779EC}" type="parTrans" cxnId="{8C904928-8976-4F37-A17F-F947A417C9BB}">
      <dgm:prSet/>
      <dgm:spPr/>
      <dgm:t>
        <a:bodyPr/>
        <a:lstStyle/>
        <a:p>
          <a:endParaRPr lang="ru-RU"/>
        </a:p>
      </dgm:t>
    </dgm:pt>
    <dgm:pt modelId="{AFADCDB1-5607-4A67-B746-C3D2077AB837}" type="sibTrans" cxnId="{8C904928-8976-4F37-A17F-F947A417C9BB}">
      <dgm:prSet/>
      <dgm:spPr/>
      <dgm:t>
        <a:bodyPr/>
        <a:lstStyle/>
        <a:p>
          <a:endParaRPr lang="ru-RU"/>
        </a:p>
      </dgm:t>
    </dgm:pt>
    <dgm:pt modelId="{CB5AF2E6-51F1-4AD4-A366-01867B7C971A}">
      <dgm:prSet phldrT="[Текст]" custT="1"/>
      <dgm:spPr/>
      <dgm:t>
        <a:bodyPr/>
        <a:lstStyle/>
        <a:p>
          <a:r>
            <a:rPr lang="ru-RU" sz="1600" dirty="0" smtClean="0"/>
            <a:t>целевые </a:t>
          </a:r>
          <a:r>
            <a:rPr lang="ru-RU" sz="1600" dirty="0"/>
            <a:t>и </a:t>
          </a:r>
          <a:r>
            <a:rPr lang="ru-RU" sz="1600" dirty="0" smtClean="0"/>
            <a:t>прочие показатели </a:t>
          </a:r>
          <a:endParaRPr lang="ru-RU" sz="1600" dirty="0"/>
        </a:p>
      </dgm:t>
    </dgm:pt>
    <dgm:pt modelId="{B188C4D3-082C-4015-BDDF-53CEBCC1ED2F}" type="parTrans" cxnId="{55A09AB4-C691-4FAD-85FA-6DE25B0AC27F}">
      <dgm:prSet/>
      <dgm:spPr/>
      <dgm:t>
        <a:bodyPr/>
        <a:lstStyle/>
        <a:p>
          <a:endParaRPr lang="ru-RU"/>
        </a:p>
      </dgm:t>
    </dgm:pt>
    <dgm:pt modelId="{B68B0A29-EC93-4EC5-AD14-2C4C0152A502}" type="sibTrans" cxnId="{55A09AB4-C691-4FAD-85FA-6DE25B0AC27F}">
      <dgm:prSet/>
      <dgm:spPr/>
      <dgm:t>
        <a:bodyPr/>
        <a:lstStyle/>
        <a:p>
          <a:endParaRPr lang="ru-RU"/>
        </a:p>
      </dgm:t>
    </dgm:pt>
    <dgm:pt modelId="{29E4FAEA-C6DA-4D54-907E-0043051C7747}">
      <dgm:prSet phldrT="[Текст]" custT="1"/>
      <dgm:spPr/>
      <dgm:t>
        <a:bodyPr/>
        <a:lstStyle/>
        <a:p>
          <a:r>
            <a:rPr lang="ru-RU" sz="1600" dirty="0" smtClean="0"/>
            <a:t>перечень мероприятий</a:t>
          </a:r>
          <a:endParaRPr lang="ru-RU" sz="1600" dirty="0"/>
        </a:p>
      </dgm:t>
    </dgm:pt>
    <dgm:pt modelId="{9077891F-CC27-4631-BF4A-12601FE12735}" type="parTrans" cxnId="{0FAA2E76-2B4F-475B-A389-695DA152F4C6}">
      <dgm:prSet/>
      <dgm:spPr/>
      <dgm:t>
        <a:bodyPr/>
        <a:lstStyle/>
        <a:p>
          <a:endParaRPr lang="ru-RU"/>
        </a:p>
      </dgm:t>
    </dgm:pt>
    <dgm:pt modelId="{BD4CD6BE-D5B7-4A70-9C5F-3965E61A4042}" type="sibTrans" cxnId="{0FAA2E76-2B4F-475B-A389-695DA152F4C6}">
      <dgm:prSet/>
      <dgm:spPr/>
      <dgm:t>
        <a:bodyPr/>
        <a:lstStyle/>
        <a:p>
          <a:endParaRPr lang="ru-RU"/>
        </a:p>
      </dgm:t>
    </dgm:pt>
    <dgm:pt modelId="{01D6E373-A0AD-4349-A2FB-241776A8F526}" type="pres">
      <dgm:prSet presAssocID="{3519AB6B-6519-4C0D-90FF-564EDB09825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7036FF-140F-4778-B3FF-0F05C9BCDEB2}" type="pres">
      <dgm:prSet presAssocID="{3519AB6B-6519-4C0D-90FF-564EDB098257}" presName="diamond" presStyleLbl="bgShp" presStyleIdx="0" presStyleCnt="1"/>
      <dgm:spPr/>
      <dgm:t>
        <a:bodyPr/>
        <a:lstStyle/>
        <a:p>
          <a:endParaRPr lang="ru-RU"/>
        </a:p>
      </dgm:t>
    </dgm:pt>
    <dgm:pt modelId="{61FE5869-FD71-422D-9B75-EA5A8E6ADF4A}" type="pres">
      <dgm:prSet presAssocID="{3519AB6B-6519-4C0D-90FF-564EDB09825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DDC42-365C-4D1C-86DF-EBB0B5B2082C}" type="pres">
      <dgm:prSet presAssocID="{3519AB6B-6519-4C0D-90FF-564EDB09825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6D3CC-5F55-48E4-AAB0-DD3B2B2565C0}" type="pres">
      <dgm:prSet presAssocID="{3519AB6B-6519-4C0D-90FF-564EDB09825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03552-D875-4CFE-881C-94EB4B3E8605}" type="pres">
      <dgm:prSet presAssocID="{3519AB6B-6519-4C0D-90FF-564EDB09825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A09AB4-C691-4FAD-85FA-6DE25B0AC27F}" srcId="{3519AB6B-6519-4C0D-90FF-564EDB098257}" destId="{CB5AF2E6-51F1-4AD4-A366-01867B7C971A}" srcOrd="2" destOrd="0" parTransId="{B188C4D3-082C-4015-BDDF-53CEBCC1ED2F}" sibTransId="{B68B0A29-EC93-4EC5-AD14-2C4C0152A502}"/>
    <dgm:cxn modelId="{97BE4805-EEAE-406B-AF56-324E443521A1}" type="presOf" srcId="{58FFB91F-92DC-448A-9DF8-F61C0525EC28}" destId="{D90DDC42-365C-4D1C-86DF-EBB0B5B2082C}" srcOrd="0" destOrd="0" presId="urn:microsoft.com/office/officeart/2005/8/layout/matrix3"/>
    <dgm:cxn modelId="{F97FED03-E978-4B0D-A5F0-54EB48477701}" type="presOf" srcId="{29E4FAEA-C6DA-4D54-907E-0043051C7747}" destId="{BBD03552-D875-4CFE-881C-94EB4B3E8605}" srcOrd="0" destOrd="0" presId="urn:microsoft.com/office/officeart/2005/8/layout/matrix3"/>
    <dgm:cxn modelId="{CAE1F3C2-F596-4452-8C10-7547080DC663}" type="presOf" srcId="{CB5AF2E6-51F1-4AD4-A366-01867B7C971A}" destId="{C526D3CC-5F55-48E4-AAB0-DD3B2B2565C0}" srcOrd="0" destOrd="0" presId="urn:microsoft.com/office/officeart/2005/8/layout/matrix3"/>
    <dgm:cxn modelId="{0FAA2E76-2B4F-475B-A389-695DA152F4C6}" srcId="{3519AB6B-6519-4C0D-90FF-564EDB098257}" destId="{29E4FAEA-C6DA-4D54-907E-0043051C7747}" srcOrd="3" destOrd="0" parTransId="{9077891F-CC27-4631-BF4A-12601FE12735}" sibTransId="{BD4CD6BE-D5B7-4A70-9C5F-3965E61A4042}"/>
    <dgm:cxn modelId="{2D3E30C6-4E75-417D-A09A-FEF08526E541}" type="presOf" srcId="{95767A81-5F73-4772-9D37-9E5260B50AC4}" destId="{61FE5869-FD71-422D-9B75-EA5A8E6ADF4A}" srcOrd="0" destOrd="0" presId="urn:microsoft.com/office/officeart/2005/8/layout/matrix3"/>
    <dgm:cxn modelId="{71548058-E837-4AFB-8F5C-21D0228E71EA}" type="presOf" srcId="{3519AB6B-6519-4C0D-90FF-564EDB098257}" destId="{01D6E373-A0AD-4349-A2FB-241776A8F526}" srcOrd="0" destOrd="0" presId="urn:microsoft.com/office/officeart/2005/8/layout/matrix3"/>
    <dgm:cxn modelId="{8C904928-8976-4F37-A17F-F947A417C9BB}" srcId="{3519AB6B-6519-4C0D-90FF-564EDB098257}" destId="{58FFB91F-92DC-448A-9DF8-F61C0525EC28}" srcOrd="1" destOrd="0" parTransId="{EDDD2516-AEBD-424B-BF44-767827F779EC}" sibTransId="{AFADCDB1-5607-4A67-B746-C3D2077AB837}"/>
    <dgm:cxn modelId="{8E81C3BF-599B-4AEB-9857-2498F1A4E7F7}" srcId="{3519AB6B-6519-4C0D-90FF-564EDB098257}" destId="{95767A81-5F73-4772-9D37-9E5260B50AC4}" srcOrd="0" destOrd="0" parTransId="{F7F62F8E-075D-4EC5-99D7-9886BB39AA9F}" sibTransId="{F52AAA40-9B27-4B55-81D0-FE4A21439BEB}"/>
    <dgm:cxn modelId="{B533FCFE-DB43-42BE-A5BE-8F726F958AB7}" type="presParOf" srcId="{01D6E373-A0AD-4349-A2FB-241776A8F526}" destId="{8D7036FF-140F-4778-B3FF-0F05C9BCDEB2}" srcOrd="0" destOrd="0" presId="urn:microsoft.com/office/officeart/2005/8/layout/matrix3"/>
    <dgm:cxn modelId="{9F438C31-EE5D-48B6-BDFB-2C1D08ACD57C}" type="presParOf" srcId="{01D6E373-A0AD-4349-A2FB-241776A8F526}" destId="{61FE5869-FD71-422D-9B75-EA5A8E6ADF4A}" srcOrd="1" destOrd="0" presId="urn:microsoft.com/office/officeart/2005/8/layout/matrix3"/>
    <dgm:cxn modelId="{E84166DE-A919-4531-925E-D007E2E20C57}" type="presParOf" srcId="{01D6E373-A0AD-4349-A2FB-241776A8F526}" destId="{D90DDC42-365C-4D1C-86DF-EBB0B5B2082C}" srcOrd="2" destOrd="0" presId="urn:microsoft.com/office/officeart/2005/8/layout/matrix3"/>
    <dgm:cxn modelId="{1ACE8EBC-95DF-4A1C-A671-6475436EBCD2}" type="presParOf" srcId="{01D6E373-A0AD-4349-A2FB-241776A8F526}" destId="{C526D3CC-5F55-48E4-AAB0-DD3B2B2565C0}" srcOrd="3" destOrd="0" presId="urn:microsoft.com/office/officeart/2005/8/layout/matrix3"/>
    <dgm:cxn modelId="{A8C21616-110A-457D-AEFF-09718170990C}" type="presParOf" srcId="{01D6E373-A0AD-4349-A2FB-241776A8F526}" destId="{BBD03552-D875-4CFE-881C-94EB4B3E860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39B725-C665-4D93-9004-90CD33EE482E}" type="doc">
      <dgm:prSet loTypeId="urn:microsoft.com/office/officeart/2005/8/layout/list1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5A318C5-331E-4E36-BCFC-8A35B432B96B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400" dirty="0" smtClean="0"/>
            <a:t>Снижение расхода ГСМ автотранспортом и спецтехникой </a:t>
          </a:r>
          <a:endParaRPr lang="ru-RU" sz="1400" dirty="0"/>
        </a:p>
      </dgm:t>
    </dgm:pt>
    <dgm:pt modelId="{14B26DF1-83A0-4C83-8E0D-F49DBCA3FE7B}" type="parTrans" cxnId="{27EE32FF-E429-4825-9B55-43848CC0C906}">
      <dgm:prSet/>
      <dgm:spPr/>
      <dgm:t>
        <a:bodyPr/>
        <a:lstStyle/>
        <a:p>
          <a:endParaRPr lang="ru-RU" sz="1400">
            <a:solidFill>
              <a:sysClr val="windowText" lastClr="000000"/>
            </a:solidFill>
          </a:endParaRPr>
        </a:p>
      </dgm:t>
    </dgm:pt>
    <dgm:pt modelId="{64E07F63-660C-4859-9425-944967CED6B6}" type="sibTrans" cxnId="{27EE32FF-E429-4825-9B55-43848CC0C906}">
      <dgm:prSet/>
      <dgm:spPr/>
      <dgm:t>
        <a:bodyPr/>
        <a:lstStyle/>
        <a:p>
          <a:endParaRPr lang="ru-RU" sz="1400">
            <a:solidFill>
              <a:sysClr val="windowText" lastClr="000000"/>
            </a:solidFill>
          </a:endParaRPr>
        </a:p>
      </dgm:t>
    </dgm:pt>
    <dgm:pt modelId="{16303C0D-C667-4E7F-8A2D-B788AAFF240A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/>
            <a:t>Снижение расхода энергетических ресурсов на хозяйственные нужды </a:t>
          </a:r>
          <a:endParaRPr lang="ru-RU" sz="1400" dirty="0"/>
        </a:p>
      </dgm:t>
    </dgm:pt>
    <dgm:pt modelId="{A1A0759A-65F7-47F0-BE50-FD259F4BD57F}" type="parTrans" cxnId="{463FECB0-19B1-4913-BF8F-B332C8E852AF}">
      <dgm:prSet/>
      <dgm:spPr/>
      <dgm:t>
        <a:bodyPr/>
        <a:lstStyle/>
        <a:p>
          <a:endParaRPr lang="ru-RU" sz="1400">
            <a:solidFill>
              <a:sysClr val="windowText" lastClr="000000"/>
            </a:solidFill>
          </a:endParaRPr>
        </a:p>
      </dgm:t>
    </dgm:pt>
    <dgm:pt modelId="{CB6AAEB6-A369-4351-AE71-71E8DC52B985}" type="sibTrans" cxnId="{463FECB0-19B1-4913-BF8F-B332C8E852AF}">
      <dgm:prSet/>
      <dgm:spPr/>
      <dgm:t>
        <a:bodyPr/>
        <a:lstStyle/>
        <a:p>
          <a:endParaRPr lang="ru-RU" sz="1400">
            <a:solidFill>
              <a:sysClr val="windowText" lastClr="000000"/>
            </a:solidFill>
          </a:endParaRPr>
        </a:p>
      </dgm:t>
    </dgm:pt>
    <dgm:pt modelId="{0D048828-307F-487C-B1DD-80A4CA6AD838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dirty="0" smtClean="0"/>
            <a:t>Проведение обязательного энергетического обследования</a:t>
          </a:r>
          <a:endParaRPr lang="ru-RU" sz="1400" dirty="0"/>
        </a:p>
      </dgm:t>
    </dgm:pt>
    <dgm:pt modelId="{A4F0A6E5-23DC-49C3-8379-9AC05D1E0E5C}" type="parTrans" cxnId="{7992E3B0-E369-4E10-9BA3-76AEAF6F8D0C}">
      <dgm:prSet/>
      <dgm:spPr/>
      <dgm:t>
        <a:bodyPr/>
        <a:lstStyle/>
        <a:p>
          <a:endParaRPr lang="ru-RU" sz="1400">
            <a:solidFill>
              <a:sysClr val="windowText" lastClr="000000"/>
            </a:solidFill>
          </a:endParaRPr>
        </a:p>
      </dgm:t>
    </dgm:pt>
    <dgm:pt modelId="{53223F20-64B5-4BDA-A92B-1FB24DBD14B5}" type="sibTrans" cxnId="{7992E3B0-E369-4E10-9BA3-76AEAF6F8D0C}">
      <dgm:prSet/>
      <dgm:spPr/>
      <dgm:t>
        <a:bodyPr/>
        <a:lstStyle/>
        <a:p>
          <a:endParaRPr lang="ru-RU" sz="1400">
            <a:solidFill>
              <a:sysClr val="windowText" lastClr="000000"/>
            </a:solidFill>
          </a:endParaRPr>
        </a:p>
      </dgm:t>
    </dgm:pt>
    <dgm:pt modelId="{F5942CFD-AD2A-4ACC-B788-F7E05FA6DA5E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400" dirty="0" smtClean="0"/>
            <a:t>Сокращение потерь энергетических ресурсов при их передаче </a:t>
          </a:r>
          <a:endParaRPr lang="ru-RU" sz="1400" dirty="0"/>
        </a:p>
      </dgm:t>
    </dgm:pt>
    <dgm:pt modelId="{19E91322-1604-42DB-A96F-18095478C15F}" type="parTrans" cxnId="{D6C787F9-C1DA-41C1-9DE9-6C97732904B7}">
      <dgm:prSet/>
      <dgm:spPr/>
      <dgm:t>
        <a:bodyPr/>
        <a:lstStyle/>
        <a:p>
          <a:endParaRPr lang="ru-RU" sz="1400">
            <a:solidFill>
              <a:sysClr val="windowText" lastClr="000000"/>
            </a:solidFill>
          </a:endParaRPr>
        </a:p>
      </dgm:t>
    </dgm:pt>
    <dgm:pt modelId="{CE6ECF50-7524-4B19-B577-A586ED177079}" type="sibTrans" cxnId="{D6C787F9-C1DA-41C1-9DE9-6C97732904B7}">
      <dgm:prSet/>
      <dgm:spPr/>
      <dgm:t>
        <a:bodyPr/>
        <a:lstStyle/>
        <a:p>
          <a:endParaRPr lang="ru-RU" sz="1400">
            <a:solidFill>
              <a:sysClr val="windowText" lastClr="000000"/>
            </a:solidFill>
          </a:endParaRPr>
        </a:p>
      </dgm:t>
    </dgm:pt>
    <dgm:pt modelId="{DA75A487-2C3E-45C1-B6A6-4B134CD92DC0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smtClean="0"/>
            <a:t>Информационные и организационно-технические мероприятия</a:t>
          </a:r>
          <a:endParaRPr lang="ru-RU" sz="1400"/>
        </a:p>
      </dgm:t>
    </dgm:pt>
    <dgm:pt modelId="{198DFE73-9FE5-407D-ACB5-0A50E3639729}" type="parTrans" cxnId="{2238BC00-828E-4F73-B4AD-EBDEEECA2398}">
      <dgm:prSet/>
      <dgm:spPr/>
      <dgm:t>
        <a:bodyPr/>
        <a:lstStyle/>
        <a:p>
          <a:endParaRPr lang="ru-RU" sz="1400">
            <a:solidFill>
              <a:sysClr val="windowText" lastClr="000000"/>
            </a:solidFill>
          </a:endParaRPr>
        </a:p>
      </dgm:t>
    </dgm:pt>
    <dgm:pt modelId="{8DAD3C3E-2141-44ED-BDEF-E5CF97EA097C}" type="sibTrans" cxnId="{2238BC00-828E-4F73-B4AD-EBDEEECA2398}">
      <dgm:prSet/>
      <dgm:spPr/>
      <dgm:t>
        <a:bodyPr/>
        <a:lstStyle/>
        <a:p>
          <a:endParaRPr lang="ru-RU" sz="1400">
            <a:solidFill>
              <a:sysClr val="windowText" lastClr="000000"/>
            </a:solidFill>
          </a:endParaRPr>
        </a:p>
      </dgm:t>
    </dgm:pt>
    <dgm:pt modelId="{01A5CE12-CB83-4E62-86E6-280F8DCF4181}">
      <dgm:prSet phldrT="[Текст]" custT="1"/>
      <dgm:spPr>
        <a:solidFill>
          <a:srgbClr val="FFCCFF"/>
        </a:solidFill>
      </dgm:spPr>
      <dgm:t>
        <a:bodyPr/>
        <a:lstStyle/>
        <a:p>
          <a:r>
            <a:rPr lang="ru-RU" sz="1400" smtClean="0"/>
            <a:t>Проведение мероприятий по внедрению энергосберегающих технологий </a:t>
          </a:r>
          <a:endParaRPr lang="ru-RU" sz="1400"/>
        </a:p>
      </dgm:t>
    </dgm:pt>
    <dgm:pt modelId="{FD3240AE-B8BB-4AF3-94AC-9A363B6CDFFE}" type="parTrans" cxnId="{533BBE8D-15FB-4E94-B75B-F6386452DE1F}">
      <dgm:prSet/>
      <dgm:spPr/>
      <dgm:t>
        <a:bodyPr/>
        <a:lstStyle/>
        <a:p>
          <a:endParaRPr lang="ru-RU" sz="1400">
            <a:solidFill>
              <a:sysClr val="windowText" lastClr="000000"/>
            </a:solidFill>
          </a:endParaRPr>
        </a:p>
      </dgm:t>
    </dgm:pt>
    <dgm:pt modelId="{C30F17EB-2995-4E88-86B2-985ED0765D9A}" type="sibTrans" cxnId="{533BBE8D-15FB-4E94-B75B-F6386452DE1F}">
      <dgm:prSet/>
      <dgm:spPr/>
      <dgm:t>
        <a:bodyPr/>
        <a:lstStyle/>
        <a:p>
          <a:endParaRPr lang="ru-RU" sz="1400">
            <a:solidFill>
              <a:sysClr val="windowText" lastClr="000000"/>
            </a:solidFill>
          </a:endParaRPr>
        </a:p>
      </dgm:t>
    </dgm:pt>
    <dgm:pt modelId="{AF190C37-9A23-4033-B4CD-087420FBB594}" type="pres">
      <dgm:prSet presAssocID="{1539B725-C665-4D93-9004-90CD33EE48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85A669-0B6A-4885-8489-78281372D5E4}" type="pres">
      <dgm:prSet presAssocID="{25A318C5-331E-4E36-BCFC-8A35B432B96B}" presName="parentLin" presStyleCnt="0"/>
      <dgm:spPr/>
      <dgm:t>
        <a:bodyPr/>
        <a:lstStyle/>
        <a:p>
          <a:endParaRPr lang="ru-RU"/>
        </a:p>
      </dgm:t>
    </dgm:pt>
    <dgm:pt modelId="{BC7D396B-29FA-4F30-AF47-46AA6764DEBE}" type="pres">
      <dgm:prSet presAssocID="{25A318C5-331E-4E36-BCFC-8A35B432B96B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FE8D76E0-478A-4D9E-994F-C2DF656321B1}" type="pres">
      <dgm:prSet presAssocID="{25A318C5-331E-4E36-BCFC-8A35B432B96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E8F5A-C8B5-41A0-ADDD-59BAD6BD1383}" type="pres">
      <dgm:prSet presAssocID="{25A318C5-331E-4E36-BCFC-8A35B432B96B}" presName="negativeSpace" presStyleCnt="0"/>
      <dgm:spPr/>
      <dgm:t>
        <a:bodyPr/>
        <a:lstStyle/>
        <a:p>
          <a:endParaRPr lang="ru-RU"/>
        </a:p>
      </dgm:t>
    </dgm:pt>
    <dgm:pt modelId="{B8BCCE3B-A15C-4022-AA21-BEDA61BD4ABB}" type="pres">
      <dgm:prSet presAssocID="{25A318C5-331E-4E36-BCFC-8A35B432B96B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9185F-DF76-42E3-BCBA-894371FA0F5F}" type="pres">
      <dgm:prSet presAssocID="{64E07F63-660C-4859-9425-944967CED6B6}" presName="spaceBetweenRectangles" presStyleCnt="0"/>
      <dgm:spPr/>
      <dgm:t>
        <a:bodyPr/>
        <a:lstStyle/>
        <a:p>
          <a:endParaRPr lang="ru-RU"/>
        </a:p>
      </dgm:t>
    </dgm:pt>
    <dgm:pt modelId="{EBA37DDE-0C25-4562-8215-107C87DCCB55}" type="pres">
      <dgm:prSet presAssocID="{16303C0D-C667-4E7F-8A2D-B788AAFF240A}" presName="parentLin" presStyleCnt="0"/>
      <dgm:spPr/>
      <dgm:t>
        <a:bodyPr/>
        <a:lstStyle/>
        <a:p>
          <a:endParaRPr lang="ru-RU"/>
        </a:p>
      </dgm:t>
    </dgm:pt>
    <dgm:pt modelId="{3D6FF17C-4E7D-4450-B7CD-262CD08A7916}" type="pres">
      <dgm:prSet presAssocID="{16303C0D-C667-4E7F-8A2D-B788AAFF240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31108443-373F-48BA-9273-31F190375EAF}" type="pres">
      <dgm:prSet presAssocID="{16303C0D-C667-4E7F-8A2D-B788AAFF240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4CF3F-BEDE-4AA0-B73A-2F4D8BF3F450}" type="pres">
      <dgm:prSet presAssocID="{16303C0D-C667-4E7F-8A2D-B788AAFF240A}" presName="negativeSpace" presStyleCnt="0"/>
      <dgm:spPr/>
      <dgm:t>
        <a:bodyPr/>
        <a:lstStyle/>
        <a:p>
          <a:endParaRPr lang="ru-RU"/>
        </a:p>
      </dgm:t>
    </dgm:pt>
    <dgm:pt modelId="{4D41841A-1DC0-47DD-8563-1C5E9AD467A0}" type="pres">
      <dgm:prSet presAssocID="{16303C0D-C667-4E7F-8A2D-B788AAFF240A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FECDD-F86F-4E03-B2AF-8C1A6EEE1800}" type="pres">
      <dgm:prSet presAssocID="{CB6AAEB6-A369-4351-AE71-71E8DC52B985}" presName="spaceBetweenRectangles" presStyleCnt="0"/>
      <dgm:spPr/>
      <dgm:t>
        <a:bodyPr/>
        <a:lstStyle/>
        <a:p>
          <a:endParaRPr lang="ru-RU"/>
        </a:p>
      </dgm:t>
    </dgm:pt>
    <dgm:pt modelId="{243E162B-8E1D-4019-A416-500EA99EAA12}" type="pres">
      <dgm:prSet presAssocID="{0D048828-307F-487C-B1DD-80A4CA6AD838}" presName="parentLin" presStyleCnt="0"/>
      <dgm:spPr/>
      <dgm:t>
        <a:bodyPr/>
        <a:lstStyle/>
        <a:p>
          <a:endParaRPr lang="ru-RU"/>
        </a:p>
      </dgm:t>
    </dgm:pt>
    <dgm:pt modelId="{816CDE66-DC36-4776-81DF-6C284137433D}" type="pres">
      <dgm:prSet presAssocID="{0D048828-307F-487C-B1DD-80A4CA6AD838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0BD74F39-3D9F-4DF4-98BC-E7A1964D4F64}" type="pres">
      <dgm:prSet presAssocID="{0D048828-307F-487C-B1DD-80A4CA6AD83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1AC6D-EE82-4907-B6EF-04533FAEDCCC}" type="pres">
      <dgm:prSet presAssocID="{0D048828-307F-487C-B1DD-80A4CA6AD838}" presName="negativeSpace" presStyleCnt="0"/>
      <dgm:spPr/>
      <dgm:t>
        <a:bodyPr/>
        <a:lstStyle/>
        <a:p>
          <a:endParaRPr lang="ru-RU"/>
        </a:p>
      </dgm:t>
    </dgm:pt>
    <dgm:pt modelId="{CCA6F571-6A38-40E1-A689-52758A656240}" type="pres">
      <dgm:prSet presAssocID="{0D048828-307F-487C-B1DD-80A4CA6AD838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4E596-1EB0-4E89-95AB-8332AE59B962}" type="pres">
      <dgm:prSet presAssocID="{53223F20-64B5-4BDA-A92B-1FB24DBD14B5}" presName="spaceBetweenRectangles" presStyleCnt="0"/>
      <dgm:spPr/>
      <dgm:t>
        <a:bodyPr/>
        <a:lstStyle/>
        <a:p>
          <a:endParaRPr lang="ru-RU"/>
        </a:p>
      </dgm:t>
    </dgm:pt>
    <dgm:pt modelId="{835F9154-0A4A-4B7C-ADA0-A694F9E07412}" type="pres">
      <dgm:prSet presAssocID="{F5942CFD-AD2A-4ACC-B788-F7E05FA6DA5E}" presName="parentLin" presStyleCnt="0"/>
      <dgm:spPr/>
      <dgm:t>
        <a:bodyPr/>
        <a:lstStyle/>
        <a:p>
          <a:endParaRPr lang="ru-RU"/>
        </a:p>
      </dgm:t>
    </dgm:pt>
    <dgm:pt modelId="{42A01869-C285-4C1C-8C13-6EAD34331800}" type="pres">
      <dgm:prSet presAssocID="{F5942CFD-AD2A-4ACC-B788-F7E05FA6DA5E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802DD149-0ACD-44C6-BE57-CB1CD526749D}" type="pres">
      <dgm:prSet presAssocID="{F5942CFD-AD2A-4ACC-B788-F7E05FA6DA5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511D6-3A3B-487B-87D4-84F1634294C5}" type="pres">
      <dgm:prSet presAssocID="{F5942CFD-AD2A-4ACC-B788-F7E05FA6DA5E}" presName="negativeSpace" presStyleCnt="0"/>
      <dgm:spPr/>
      <dgm:t>
        <a:bodyPr/>
        <a:lstStyle/>
        <a:p>
          <a:endParaRPr lang="ru-RU"/>
        </a:p>
      </dgm:t>
    </dgm:pt>
    <dgm:pt modelId="{701356F9-2368-4C9E-AC9C-5641D77C4F6F}" type="pres">
      <dgm:prSet presAssocID="{F5942CFD-AD2A-4ACC-B788-F7E05FA6DA5E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FBDB7-229F-4295-9381-574583B36771}" type="pres">
      <dgm:prSet presAssocID="{CE6ECF50-7524-4B19-B577-A586ED177079}" presName="spaceBetweenRectangles" presStyleCnt="0"/>
      <dgm:spPr/>
      <dgm:t>
        <a:bodyPr/>
        <a:lstStyle/>
        <a:p>
          <a:endParaRPr lang="ru-RU"/>
        </a:p>
      </dgm:t>
    </dgm:pt>
    <dgm:pt modelId="{EC90CF43-B30A-454A-8F2B-C519FB795BF0}" type="pres">
      <dgm:prSet presAssocID="{DA75A487-2C3E-45C1-B6A6-4B134CD92DC0}" presName="parentLin" presStyleCnt="0"/>
      <dgm:spPr/>
      <dgm:t>
        <a:bodyPr/>
        <a:lstStyle/>
        <a:p>
          <a:endParaRPr lang="ru-RU"/>
        </a:p>
      </dgm:t>
    </dgm:pt>
    <dgm:pt modelId="{198F4A65-B4E3-41D7-88FF-49BC21DED750}" type="pres">
      <dgm:prSet presAssocID="{DA75A487-2C3E-45C1-B6A6-4B134CD92DC0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D0C29D8C-FD00-40F2-B003-02D1D8A6C26E}" type="pres">
      <dgm:prSet presAssocID="{DA75A487-2C3E-45C1-B6A6-4B134CD92DC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7E3C5-D0F5-4B92-B507-DC50F9983812}" type="pres">
      <dgm:prSet presAssocID="{DA75A487-2C3E-45C1-B6A6-4B134CD92DC0}" presName="negativeSpace" presStyleCnt="0"/>
      <dgm:spPr/>
      <dgm:t>
        <a:bodyPr/>
        <a:lstStyle/>
        <a:p>
          <a:endParaRPr lang="ru-RU"/>
        </a:p>
      </dgm:t>
    </dgm:pt>
    <dgm:pt modelId="{D5A56234-5D2B-40D7-8990-448EDA45C0A8}" type="pres">
      <dgm:prSet presAssocID="{DA75A487-2C3E-45C1-B6A6-4B134CD92DC0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277E7-731F-47B3-A416-F264FDC4CDBE}" type="pres">
      <dgm:prSet presAssocID="{8DAD3C3E-2141-44ED-BDEF-E5CF97EA097C}" presName="spaceBetweenRectangles" presStyleCnt="0"/>
      <dgm:spPr/>
      <dgm:t>
        <a:bodyPr/>
        <a:lstStyle/>
        <a:p>
          <a:endParaRPr lang="ru-RU"/>
        </a:p>
      </dgm:t>
    </dgm:pt>
    <dgm:pt modelId="{384BBA64-8CE7-475E-B43F-D57D513B02CA}" type="pres">
      <dgm:prSet presAssocID="{01A5CE12-CB83-4E62-86E6-280F8DCF4181}" presName="parentLin" presStyleCnt="0"/>
      <dgm:spPr/>
      <dgm:t>
        <a:bodyPr/>
        <a:lstStyle/>
        <a:p>
          <a:endParaRPr lang="ru-RU"/>
        </a:p>
      </dgm:t>
    </dgm:pt>
    <dgm:pt modelId="{9C9B8A72-491A-4768-BFA9-FC471644D564}" type="pres">
      <dgm:prSet presAssocID="{01A5CE12-CB83-4E62-86E6-280F8DCF4181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2E1185AE-7F22-441C-93F5-1370C5979226}" type="pres">
      <dgm:prSet presAssocID="{01A5CE12-CB83-4E62-86E6-280F8DCF418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731E7-18E0-4A2F-B019-59DAAE1D9228}" type="pres">
      <dgm:prSet presAssocID="{01A5CE12-CB83-4E62-86E6-280F8DCF4181}" presName="negativeSpace" presStyleCnt="0"/>
      <dgm:spPr/>
      <dgm:t>
        <a:bodyPr/>
        <a:lstStyle/>
        <a:p>
          <a:endParaRPr lang="ru-RU"/>
        </a:p>
      </dgm:t>
    </dgm:pt>
    <dgm:pt modelId="{B9DCB703-EA5C-4E25-96E8-2B4ED32B1F52}" type="pres">
      <dgm:prSet presAssocID="{01A5CE12-CB83-4E62-86E6-280F8DCF4181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38BC00-828E-4F73-B4AD-EBDEEECA2398}" srcId="{1539B725-C665-4D93-9004-90CD33EE482E}" destId="{DA75A487-2C3E-45C1-B6A6-4B134CD92DC0}" srcOrd="4" destOrd="0" parTransId="{198DFE73-9FE5-407D-ACB5-0A50E3639729}" sibTransId="{8DAD3C3E-2141-44ED-BDEF-E5CF97EA097C}"/>
    <dgm:cxn modelId="{F6EF1A18-71DC-47CD-88A7-F6037B374765}" type="presOf" srcId="{F5942CFD-AD2A-4ACC-B788-F7E05FA6DA5E}" destId="{42A01869-C285-4C1C-8C13-6EAD34331800}" srcOrd="0" destOrd="0" presId="urn:microsoft.com/office/officeart/2005/8/layout/list1"/>
    <dgm:cxn modelId="{785B5B53-47B7-4B73-92EE-3E9B106AD5AD}" type="presOf" srcId="{DA75A487-2C3E-45C1-B6A6-4B134CD92DC0}" destId="{198F4A65-B4E3-41D7-88FF-49BC21DED750}" srcOrd="0" destOrd="0" presId="urn:microsoft.com/office/officeart/2005/8/layout/list1"/>
    <dgm:cxn modelId="{6AFD3463-7794-4F53-B6EF-4CD82E13C542}" type="presOf" srcId="{01A5CE12-CB83-4E62-86E6-280F8DCF4181}" destId="{9C9B8A72-491A-4768-BFA9-FC471644D564}" srcOrd="0" destOrd="0" presId="urn:microsoft.com/office/officeart/2005/8/layout/list1"/>
    <dgm:cxn modelId="{463FECB0-19B1-4913-BF8F-B332C8E852AF}" srcId="{1539B725-C665-4D93-9004-90CD33EE482E}" destId="{16303C0D-C667-4E7F-8A2D-B788AAFF240A}" srcOrd="1" destOrd="0" parTransId="{A1A0759A-65F7-47F0-BE50-FD259F4BD57F}" sibTransId="{CB6AAEB6-A369-4351-AE71-71E8DC52B985}"/>
    <dgm:cxn modelId="{61D3A09E-C75D-49BF-8BE2-35397C00BAA9}" type="presOf" srcId="{01A5CE12-CB83-4E62-86E6-280F8DCF4181}" destId="{2E1185AE-7F22-441C-93F5-1370C5979226}" srcOrd="1" destOrd="0" presId="urn:microsoft.com/office/officeart/2005/8/layout/list1"/>
    <dgm:cxn modelId="{A842E7A8-8825-48C8-98D9-5D0E410E10B3}" type="presOf" srcId="{16303C0D-C667-4E7F-8A2D-B788AAFF240A}" destId="{31108443-373F-48BA-9273-31F190375EAF}" srcOrd="1" destOrd="0" presId="urn:microsoft.com/office/officeart/2005/8/layout/list1"/>
    <dgm:cxn modelId="{CC9ABE96-12A7-406E-B1F5-2628DF4E9813}" type="presOf" srcId="{16303C0D-C667-4E7F-8A2D-B788AAFF240A}" destId="{3D6FF17C-4E7D-4450-B7CD-262CD08A7916}" srcOrd="0" destOrd="0" presId="urn:microsoft.com/office/officeart/2005/8/layout/list1"/>
    <dgm:cxn modelId="{533BBE8D-15FB-4E94-B75B-F6386452DE1F}" srcId="{1539B725-C665-4D93-9004-90CD33EE482E}" destId="{01A5CE12-CB83-4E62-86E6-280F8DCF4181}" srcOrd="5" destOrd="0" parTransId="{FD3240AE-B8BB-4AF3-94AC-9A363B6CDFFE}" sibTransId="{C30F17EB-2995-4E88-86B2-985ED0765D9A}"/>
    <dgm:cxn modelId="{D6C787F9-C1DA-41C1-9DE9-6C97732904B7}" srcId="{1539B725-C665-4D93-9004-90CD33EE482E}" destId="{F5942CFD-AD2A-4ACC-B788-F7E05FA6DA5E}" srcOrd="3" destOrd="0" parTransId="{19E91322-1604-42DB-A96F-18095478C15F}" sibTransId="{CE6ECF50-7524-4B19-B577-A586ED177079}"/>
    <dgm:cxn modelId="{54952748-1594-49A6-9B1F-F8D6F00F6388}" type="presOf" srcId="{DA75A487-2C3E-45C1-B6A6-4B134CD92DC0}" destId="{D0C29D8C-FD00-40F2-B003-02D1D8A6C26E}" srcOrd="1" destOrd="0" presId="urn:microsoft.com/office/officeart/2005/8/layout/list1"/>
    <dgm:cxn modelId="{AFAD59AE-EDFA-4C82-8D46-65F487EF8E2B}" type="presOf" srcId="{F5942CFD-AD2A-4ACC-B788-F7E05FA6DA5E}" destId="{802DD149-0ACD-44C6-BE57-CB1CD526749D}" srcOrd="1" destOrd="0" presId="urn:microsoft.com/office/officeart/2005/8/layout/list1"/>
    <dgm:cxn modelId="{6045A829-C42F-4321-822C-80E320DC5413}" type="presOf" srcId="{25A318C5-331E-4E36-BCFC-8A35B432B96B}" destId="{BC7D396B-29FA-4F30-AF47-46AA6764DEBE}" srcOrd="0" destOrd="0" presId="urn:microsoft.com/office/officeart/2005/8/layout/list1"/>
    <dgm:cxn modelId="{ECDC559A-7DFA-46F4-970A-B342FB169ACE}" type="presOf" srcId="{0D048828-307F-487C-B1DD-80A4CA6AD838}" destId="{0BD74F39-3D9F-4DF4-98BC-E7A1964D4F64}" srcOrd="1" destOrd="0" presId="urn:microsoft.com/office/officeart/2005/8/layout/list1"/>
    <dgm:cxn modelId="{27EE32FF-E429-4825-9B55-43848CC0C906}" srcId="{1539B725-C665-4D93-9004-90CD33EE482E}" destId="{25A318C5-331E-4E36-BCFC-8A35B432B96B}" srcOrd="0" destOrd="0" parTransId="{14B26DF1-83A0-4C83-8E0D-F49DBCA3FE7B}" sibTransId="{64E07F63-660C-4859-9425-944967CED6B6}"/>
    <dgm:cxn modelId="{FDFA337B-3296-4754-AACB-5FC852CE405B}" type="presOf" srcId="{0D048828-307F-487C-B1DD-80A4CA6AD838}" destId="{816CDE66-DC36-4776-81DF-6C284137433D}" srcOrd="0" destOrd="0" presId="urn:microsoft.com/office/officeart/2005/8/layout/list1"/>
    <dgm:cxn modelId="{8F7E4C34-2221-4053-BC2F-73F9C54DEA92}" type="presOf" srcId="{1539B725-C665-4D93-9004-90CD33EE482E}" destId="{AF190C37-9A23-4033-B4CD-087420FBB594}" srcOrd="0" destOrd="0" presId="urn:microsoft.com/office/officeart/2005/8/layout/list1"/>
    <dgm:cxn modelId="{E50C1F2A-F69C-4BBE-99E5-7609EBA097FF}" type="presOf" srcId="{25A318C5-331E-4E36-BCFC-8A35B432B96B}" destId="{FE8D76E0-478A-4D9E-994F-C2DF656321B1}" srcOrd="1" destOrd="0" presId="urn:microsoft.com/office/officeart/2005/8/layout/list1"/>
    <dgm:cxn modelId="{7992E3B0-E369-4E10-9BA3-76AEAF6F8D0C}" srcId="{1539B725-C665-4D93-9004-90CD33EE482E}" destId="{0D048828-307F-487C-B1DD-80A4CA6AD838}" srcOrd="2" destOrd="0" parTransId="{A4F0A6E5-23DC-49C3-8379-9AC05D1E0E5C}" sibTransId="{53223F20-64B5-4BDA-A92B-1FB24DBD14B5}"/>
    <dgm:cxn modelId="{688AAF46-19BC-437C-9A29-72A20C6BB3D9}" type="presParOf" srcId="{AF190C37-9A23-4033-B4CD-087420FBB594}" destId="{8585A669-0B6A-4885-8489-78281372D5E4}" srcOrd="0" destOrd="0" presId="urn:microsoft.com/office/officeart/2005/8/layout/list1"/>
    <dgm:cxn modelId="{CEE57744-1DF1-4BFC-8C41-7DAAB4BF89A1}" type="presParOf" srcId="{8585A669-0B6A-4885-8489-78281372D5E4}" destId="{BC7D396B-29FA-4F30-AF47-46AA6764DEBE}" srcOrd="0" destOrd="0" presId="urn:microsoft.com/office/officeart/2005/8/layout/list1"/>
    <dgm:cxn modelId="{CC485DC3-B6DF-4B34-A70B-C954760C8BE0}" type="presParOf" srcId="{8585A669-0B6A-4885-8489-78281372D5E4}" destId="{FE8D76E0-478A-4D9E-994F-C2DF656321B1}" srcOrd="1" destOrd="0" presId="urn:microsoft.com/office/officeart/2005/8/layout/list1"/>
    <dgm:cxn modelId="{EDD2E302-B44D-4A3D-A209-B2F25EE4DDDC}" type="presParOf" srcId="{AF190C37-9A23-4033-B4CD-087420FBB594}" destId="{E2AE8F5A-C8B5-41A0-ADDD-59BAD6BD1383}" srcOrd="1" destOrd="0" presId="urn:microsoft.com/office/officeart/2005/8/layout/list1"/>
    <dgm:cxn modelId="{8A33C143-C9C1-4972-8BBB-62C04794B34A}" type="presParOf" srcId="{AF190C37-9A23-4033-B4CD-087420FBB594}" destId="{B8BCCE3B-A15C-4022-AA21-BEDA61BD4ABB}" srcOrd="2" destOrd="0" presId="urn:microsoft.com/office/officeart/2005/8/layout/list1"/>
    <dgm:cxn modelId="{C298D6E8-2FFE-483F-A73B-2424D3048692}" type="presParOf" srcId="{AF190C37-9A23-4033-B4CD-087420FBB594}" destId="{C159185F-DF76-42E3-BCBA-894371FA0F5F}" srcOrd="3" destOrd="0" presId="urn:microsoft.com/office/officeart/2005/8/layout/list1"/>
    <dgm:cxn modelId="{8EF8900B-FDFF-43C9-8282-C8AC8972AA2F}" type="presParOf" srcId="{AF190C37-9A23-4033-B4CD-087420FBB594}" destId="{EBA37DDE-0C25-4562-8215-107C87DCCB55}" srcOrd="4" destOrd="0" presId="urn:microsoft.com/office/officeart/2005/8/layout/list1"/>
    <dgm:cxn modelId="{E41C66F3-6A8B-4A62-A6AB-024EE79AC20D}" type="presParOf" srcId="{EBA37DDE-0C25-4562-8215-107C87DCCB55}" destId="{3D6FF17C-4E7D-4450-B7CD-262CD08A7916}" srcOrd="0" destOrd="0" presId="urn:microsoft.com/office/officeart/2005/8/layout/list1"/>
    <dgm:cxn modelId="{F0F50181-F2BC-437D-97E7-06DA7B780DB0}" type="presParOf" srcId="{EBA37DDE-0C25-4562-8215-107C87DCCB55}" destId="{31108443-373F-48BA-9273-31F190375EAF}" srcOrd="1" destOrd="0" presId="urn:microsoft.com/office/officeart/2005/8/layout/list1"/>
    <dgm:cxn modelId="{A9F9C889-139A-4E1B-B2A9-A04A348E77E0}" type="presParOf" srcId="{AF190C37-9A23-4033-B4CD-087420FBB594}" destId="{8F54CF3F-BEDE-4AA0-B73A-2F4D8BF3F450}" srcOrd="5" destOrd="0" presId="urn:microsoft.com/office/officeart/2005/8/layout/list1"/>
    <dgm:cxn modelId="{26134094-9FCF-4F9B-9B6A-C9D7838BBFB4}" type="presParOf" srcId="{AF190C37-9A23-4033-B4CD-087420FBB594}" destId="{4D41841A-1DC0-47DD-8563-1C5E9AD467A0}" srcOrd="6" destOrd="0" presId="urn:microsoft.com/office/officeart/2005/8/layout/list1"/>
    <dgm:cxn modelId="{D39D3E7A-D50A-428D-BE6D-A8BF1D9B99A5}" type="presParOf" srcId="{AF190C37-9A23-4033-B4CD-087420FBB594}" destId="{2D5FECDD-F86F-4E03-B2AF-8C1A6EEE1800}" srcOrd="7" destOrd="0" presId="urn:microsoft.com/office/officeart/2005/8/layout/list1"/>
    <dgm:cxn modelId="{2880EC47-152F-497E-AE8E-0EBD52FCFEF7}" type="presParOf" srcId="{AF190C37-9A23-4033-B4CD-087420FBB594}" destId="{243E162B-8E1D-4019-A416-500EA99EAA12}" srcOrd="8" destOrd="0" presId="urn:microsoft.com/office/officeart/2005/8/layout/list1"/>
    <dgm:cxn modelId="{481B6C76-7CE0-45B2-9BE7-A90712F21D7A}" type="presParOf" srcId="{243E162B-8E1D-4019-A416-500EA99EAA12}" destId="{816CDE66-DC36-4776-81DF-6C284137433D}" srcOrd="0" destOrd="0" presId="urn:microsoft.com/office/officeart/2005/8/layout/list1"/>
    <dgm:cxn modelId="{27EDA2A3-0C7A-4275-83D2-7FA770407B37}" type="presParOf" srcId="{243E162B-8E1D-4019-A416-500EA99EAA12}" destId="{0BD74F39-3D9F-4DF4-98BC-E7A1964D4F64}" srcOrd="1" destOrd="0" presId="urn:microsoft.com/office/officeart/2005/8/layout/list1"/>
    <dgm:cxn modelId="{C05B67C1-16BD-42C2-9B87-B218955F132F}" type="presParOf" srcId="{AF190C37-9A23-4033-B4CD-087420FBB594}" destId="{8CA1AC6D-EE82-4907-B6EF-04533FAEDCCC}" srcOrd="9" destOrd="0" presId="urn:microsoft.com/office/officeart/2005/8/layout/list1"/>
    <dgm:cxn modelId="{8F78850D-58E2-48D3-9757-8CC498A4A104}" type="presParOf" srcId="{AF190C37-9A23-4033-B4CD-087420FBB594}" destId="{CCA6F571-6A38-40E1-A689-52758A656240}" srcOrd="10" destOrd="0" presId="urn:microsoft.com/office/officeart/2005/8/layout/list1"/>
    <dgm:cxn modelId="{6BA60050-2243-43AE-985A-FAEEE4013EFA}" type="presParOf" srcId="{AF190C37-9A23-4033-B4CD-087420FBB594}" destId="{5004E596-1EB0-4E89-95AB-8332AE59B962}" srcOrd="11" destOrd="0" presId="urn:microsoft.com/office/officeart/2005/8/layout/list1"/>
    <dgm:cxn modelId="{D56257B6-3777-4620-898C-EB08EB981288}" type="presParOf" srcId="{AF190C37-9A23-4033-B4CD-087420FBB594}" destId="{835F9154-0A4A-4B7C-ADA0-A694F9E07412}" srcOrd="12" destOrd="0" presId="urn:microsoft.com/office/officeart/2005/8/layout/list1"/>
    <dgm:cxn modelId="{D7CB36DD-7626-41D2-86DC-C749839B138E}" type="presParOf" srcId="{835F9154-0A4A-4B7C-ADA0-A694F9E07412}" destId="{42A01869-C285-4C1C-8C13-6EAD34331800}" srcOrd="0" destOrd="0" presId="urn:microsoft.com/office/officeart/2005/8/layout/list1"/>
    <dgm:cxn modelId="{670DEA05-F98D-4CEE-B7D6-C0C4F41188BE}" type="presParOf" srcId="{835F9154-0A4A-4B7C-ADA0-A694F9E07412}" destId="{802DD149-0ACD-44C6-BE57-CB1CD526749D}" srcOrd="1" destOrd="0" presId="urn:microsoft.com/office/officeart/2005/8/layout/list1"/>
    <dgm:cxn modelId="{6E34BCC6-39C3-4CEA-9203-300CC356033C}" type="presParOf" srcId="{AF190C37-9A23-4033-B4CD-087420FBB594}" destId="{ABC511D6-3A3B-487B-87D4-84F1634294C5}" srcOrd="13" destOrd="0" presId="urn:microsoft.com/office/officeart/2005/8/layout/list1"/>
    <dgm:cxn modelId="{13537C8B-508D-4E02-A77D-4EB1D800750C}" type="presParOf" srcId="{AF190C37-9A23-4033-B4CD-087420FBB594}" destId="{701356F9-2368-4C9E-AC9C-5641D77C4F6F}" srcOrd="14" destOrd="0" presId="urn:microsoft.com/office/officeart/2005/8/layout/list1"/>
    <dgm:cxn modelId="{A89D467E-3C65-4008-A447-FE4A16021B2C}" type="presParOf" srcId="{AF190C37-9A23-4033-B4CD-087420FBB594}" destId="{186FBDB7-229F-4295-9381-574583B36771}" srcOrd="15" destOrd="0" presId="urn:microsoft.com/office/officeart/2005/8/layout/list1"/>
    <dgm:cxn modelId="{D0E48A6F-8362-4775-A728-74A2C250C467}" type="presParOf" srcId="{AF190C37-9A23-4033-B4CD-087420FBB594}" destId="{EC90CF43-B30A-454A-8F2B-C519FB795BF0}" srcOrd="16" destOrd="0" presId="urn:microsoft.com/office/officeart/2005/8/layout/list1"/>
    <dgm:cxn modelId="{8FBB87F5-4307-4EAC-A312-A8F0398DEEFD}" type="presParOf" srcId="{EC90CF43-B30A-454A-8F2B-C519FB795BF0}" destId="{198F4A65-B4E3-41D7-88FF-49BC21DED750}" srcOrd="0" destOrd="0" presId="urn:microsoft.com/office/officeart/2005/8/layout/list1"/>
    <dgm:cxn modelId="{AD34FBF9-AEB9-4225-B7C2-D91C0586C3B0}" type="presParOf" srcId="{EC90CF43-B30A-454A-8F2B-C519FB795BF0}" destId="{D0C29D8C-FD00-40F2-B003-02D1D8A6C26E}" srcOrd="1" destOrd="0" presId="urn:microsoft.com/office/officeart/2005/8/layout/list1"/>
    <dgm:cxn modelId="{1E52990B-14D6-4875-BEF7-20437713D1AD}" type="presParOf" srcId="{AF190C37-9A23-4033-B4CD-087420FBB594}" destId="{34F7E3C5-D0F5-4B92-B507-DC50F9983812}" srcOrd="17" destOrd="0" presId="urn:microsoft.com/office/officeart/2005/8/layout/list1"/>
    <dgm:cxn modelId="{5BAC3038-A8C8-4F9E-9D33-E2CE26BDD8DC}" type="presParOf" srcId="{AF190C37-9A23-4033-B4CD-087420FBB594}" destId="{D5A56234-5D2B-40D7-8990-448EDA45C0A8}" srcOrd="18" destOrd="0" presId="urn:microsoft.com/office/officeart/2005/8/layout/list1"/>
    <dgm:cxn modelId="{071FBF62-89A2-4AEC-8FBC-D286EE698B0A}" type="presParOf" srcId="{AF190C37-9A23-4033-B4CD-087420FBB594}" destId="{CE8277E7-731F-47B3-A416-F264FDC4CDBE}" srcOrd="19" destOrd="0" presId="urn:microsoft.com/office/officeart/2005/8/layout/list1"/>
    <dgm:cxn modelId="{CAEDB604-3769-4527-99BB-2F09263B53E1}" type="presParOf" srcId="{AF190C37-9A23-4033-B4CD-087420FBB594}" destId="{384BBA64-8CE7-475E-B43F-D57D513B02CA}" srcOrd="20" destOrd="0" presId="urn:microsoft.com/office/officeart/2005/8/layout/list1"/>
    <dgm:cxn modelId="{EC72222F-8EAA-449D-AE66-2578AC9BD22D}" type="presParOf" srcId="{384BBA64-8CE7-475E-B43F-D57D513B02CA}" destId="{9C9B8A72-491A-4768-BFA9-FC471644D564}" srcOrd="0" destOrd="0" presId="urn:microsoft.com/office/officeart/2005/8/layout/list1"/>
    <dgm:cxn modelId="{C3DF321F-631E-40EA-85A1-ED5321CEE7F0}" type="presParOf" srcId="{384BBA64-8CE7-475E-B43F-D57D513B02CA}" destId="{2E1185AE-7F22-441C-93F5-1370C5979226}" srcOrd="1" destOrd="0" presId="urn:microsoft.com/office/officeart/2005/8/layout/list1"/>
    <dgm:cxn modelId="{2856EAD5-5EC1-4061-B083-2026F70319BC}" type="presParOf" srcId="{AF190C37-9A23-4033-B4CD-087420FBB594}" destId="{489731E7-18E0-4A2F-B019-59DAAE1D9228}" srcOrd="21" destOrd="0" presId="urn:microsoft.com/office/officeart/2005/8/layout/list1"/>
    <dgm:cxn modelId="{6DEB19A2-11F4-4D8A-B194-3DA40AACD4C7}" type="presParOf" srcId="{AF190C37-9A23-4033-B4CD-087420FBB594}" destId="{B9DCB703-EA5C-4E25-96E8-2B4ED32B1F5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42FF57-1B04-40C0-AF76-849411CE4520}" type="doc">
      <dgm:prSet loTypeId="urn:microsoft.com/office/officeart/2005/8/layout/vList4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F8E28B1-CE07-4EBC-A046-C5B27FF3CB72}">
      <dgm:prSet phldrT="[Текст]"/>
      <dgm:spPr/>
      <dgm:t>
        <a:bodyPr/>
        <a:lstStyle/>
        <a:p>
          <a:r>
            <a:rPr lang="ru-RU" dirty="0"/>
            <a:t>Снижение затрат ТСО на </a:t>
          </a:r>
          <a:r>
            <a:rPr lang="ru-RU" dirty="0" smtClean="0"/>
            <a:t>электроэнергию (удельный объем потерь, расход на собственные нужды, расход в зданиях и сооружениях)</a:t>
          </a:r>
          <a:endParaRPr lang="ru-RU" dirty="0"/>
        </a:p>
      </dgm:t>
    </dgm:pt>
    <dgm:pt modelId="{E6EB354F-B4C8-4829-A184-DA02DA9CE985}" type="parTrans" cxnId="{A40A31C8-91EB-42E5-AD58-92A8C1188AAC}">
      <dgm:prSet/>
      <dgm:spPr/>
      <dgm:t>
        <a:bodyPr/>
        <a:lstStyle/>
        <a:p>
          <a:endParaRPr lang="ru-RU"/>
        </a:p>
      </dgm:t>
    </dgm:pt>
    <dgm:pt modelId="{6C97EF51-0F00-4157-A18A-F1DEA75A77D9}" type="sibTrans" cxnId="{A40A31C8-91EB-42E5-AD58-92A8C1188AAC}">
      <dgm:prSet/>
      <dgm:spPr/>
      <dgm:t>
        <a:bodyPr/>
        <a:lstStyle/>
        <a:p>
          <a:endParaRPr lang="ru-RU"/>
        </a:p>
      </dgm:t>
    </dgm:pt>
    <dgm:pt modelId="{8F62BEAF-1FB6-4D70-A28C-F7522982A9B9}">
      <dgm:prSet phldrT="[Текст]"/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ru-RU"/>
            <a:t>Снижение затрат на теплоэнергию, хол.воду</a:t>
          </a:r>
        </a:p>
      </dgm:t>
    </dgm:pt>
    <dgm:pt modelId="{342F9417-1D5E-4D62-B196-85B1107E4035}" type="parTrans" cxnId="{636C164F-C6D2-4539-BED0-AFB001FAB914}">
      <dgm:prSet/>
      <dgm:spPr/>
      <dgm:t>
        <a:bodyPr/>
        <a:lstStyle/>
        <a:p>
          <a:endParaRPr lang="ru-RU"/>
        </a:p>
      </dgm:t>
    </dgm:pt>
    <dgm:pt modelId="{95168855-F019-4C09-BF30-4EBC6E6C753D}" type="sibTrans" cxnId="{636C164F-C6D2-4539-BED0-AFB001FAB914}">
      <dgm:prSet/>
      <dgm:spPr/>
      <dgm:t>
        <a:bodyPr/>
        <a:lstStyle/>
        <a:p>
          <a:endParaRPr lang="ru-RU"/>
        </a:p>
      </dgm:t>
    </dgm:pt>
    <dgm:pt modelId="{BBB66B89-9915-4BE6-A651-270BB5DEAEC8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/>
            <a:t>Фактическая экономия энергоресурсов ТСО, всего за 2014 год</a:t>
          </a:r>
        </a:p>
      </dgm:t>
    </dgm:pt>
    <dgm:pt modelId="{3A3B3FDC-AB25-4E0B-BD61-A0AB5E2C2EED}" type="parTrans" cxnId="{A6995BAB-8A7C-49C2-8BE5-367220CA3118}">
      <dgm:prSet/>
      <dgm:spPr/>
      <dgm:t>
        <a:bodyPr/>
        <a:lstStyle/>
        <a:p>
          <a:endParaRPr lang="ru-RU"/>
        </a:p>
      </dgm:t>
    </dgm:pt>
    <dgm:pt modelId="{F387A0F7-4F71-4E8D-971A-AFA93FA7AA71}" type="sibTrans" cxnId="{A6995BAB-8A7C-49C2-8BE5-367220CA3118}">
      <dgm:prSet/>
      <dgm:spPr/>
      <dgm:t>
        <a:bodyPr/>
        <a:lstStyle/>
        <a:p>
          <a:endParaRPr lang="ru-RU"/>
        </a:p>
      </dgm:t>
    </dgm:pt>
    <dgm:pt modelId="{20726795-2555-4EB1-BBD1-540C1700118D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Затраты на реализацию (в соответствии с отчетом о фактическом исполнении требований к программам энергосбережения и повышения </a:t>
          </a:r>
          <a:r>
            <a:rPr lang="ru-RU" dirty="0" err="1"/>
            <a:t>энергоэффективности</a:t>
          </a:r>
          <a:r>
            <a:rPr lang="ru-RU" dirty="0"/>
            <a:t>)</a:t>
          </a:r>
        </a:p>
      </dgm:t>
    </dgm:pt>
    <dgm:pt modelId="{2989F2D5-70BA-426A-93DC-953232D24C75}" type="parTrans" cxnId="{84B025B5-C935-443A-A46E-C85B0ECCB25D}">
      <dgm:prSet/>
      <dgm:spPr/>
      <dgm:t>
        <a:bodyPr/>
        <a:lstStyle/>
        <a:p>
          <a:endParaRPr lang="ru-RU"/>
        </a:p>
      </dgm:t>
    </dgm:pt>
    <dgm:pt modelId="{23A89B93-CD74-441E-979C-7DEE1F839C77}" type="sibTrans" cxnId="{84B025B5-C935-443A-A46E-C85B0ECCB25D}">
      <dgm:prSet/>
      <dgm:spPr/>
      <dgm:t>
        <a:bodyPr/>
        <a:lstStyle/>
        <a:p>
          <a:endParaRPr lang="ru-RU"/>
        </a:p>
      </dgm:t>
    </dgm:pt>
    <dgm:pt modelId="{96C7CB6D-59DC-49C5-B718-C195A37D5D61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/>
            <a:t>Затраты на реализацию (в соответствии с мониторингом </a:t>
          </a:r>
          <a:r>
            <a:rPr lang="en-US" dirty="0"/>
            <a:t>EEF.REK)</a:t>
          </a:r>
          <a:endParaRPr lang="ru-RU" dirty="0"/>
        </a:p>
      </dgm:t>
    </dgm:pt>
    <dgm:pt modelId="{74EDA203-F70E-4EC5-99EA-1A78CF65EE57}" type="parTrans" cxnId="{6754E59C-1C4F-4C53-A250-3F71795C8B31}">
      <dgm:prSet/>
      <dgm:spPr/>
      <dgm:t>
        <a:bodyPr/>
        <a:lstStyle/>
        <a:p>
          <a:endParaRPr lang="ru-RU"/>
        </a:p>
      </dgm:t>
    </dgm:pt>
    <dgm:pt modelId="{C5CF767E-EA4B-4E97-916A-C8486BA2AA55}" type="sibTrans" cxnId="{6754E59C-1C4F-4C53-A250-3F71795C8B31}">
      <dgm:prSet/>
      <dgm:spPr/>
      <dgm:t>
        <a:bodyPr/>
        <a:lstStyle/>
        <a:p>
          <a:endParaRPr lang="ru-RU"/>
        </a:p>
      </dgm:t>
    </dgm:pt>
    <dgm:pt modelId="{3A30CEBD-36EC-4AB3-8353-E05E5635EDB7}" type="pres">
      <dgm:prSet presAssocID="{7242FF57-1B04-40C0-AF76-849411CE452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7EB56A-2EF9-48DE-8409-A47CA15A1D71}" type="pres">
      <dgm:prSet presAssocID="{2F8E28B1-CE07-4EBC-A046-C5B27FF3CB72}" presName="comp" presStyleCnt="0"/>
      <dgm:spPr/>
      <dgm:t>
        <a:bodyPr/>
        <a:lstStyle/>
        <a:p>
          <a:endParaRPr lang="ru-RU"/>
        </a:p>
      </dgm:t>
    </dgm:pt>
    <dgm:pt modelId="{DCD0F12D-8367-46ED-9DDA-FE7FD934B4F2}" type="pres">
      <dgm:prSet presAssocID="{2F8E28B1-CE07-4EBC-A046-C5B27FF3CB72}" presName="box" presStyleLbl="node1" presStyleIdx="0" presStyleCnt="5" custScaleY="68463"/>
      <dgm:spPr/>
      <dgm:t>
        <a:bodyPr/>
        <a:lstStyle/>
        <a:p>
          <a:endParaRPr lang="ru-RU"/>
        </a:p>
      </dgm:t>
    </dgm:pt>
    <dgm:pt modelId="{B4AECF1D-3074-404B-8263-42998180881C}" type="pres">
      <dgm:prSet presAssocID="{2F8E28B1-CE07-4EBC-A046-C5B27FF3CB72}" presName="img" presStyleLbl="fgImgPlace1" presStyleIdx="0" presStyleCnt="5" custScaleX="81675" custScaleY="9777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ru-RU"/>
        </a:p>
      </dgm:t>
    </dgm:pt>
    <dgm:pt modelId="{28BF8BE9-A065-4B67-A847-18FE41ED8D65}" type="pres">
      <dgm:prSet presAssocID="{2F8E28B1-CE07-4EBC-A046-C5B27FF3CB72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EBDFE-9476-443E-8CB4-D6372F76AB5B}" type="pres">
      <dgm:prSet presAssocID="{6C97EF51-0F00-4157-A18A-F1DEA75A77D9}" presName="spacer" presStyleCnt="0"/>
      <dgm:spPr/>
      <dgm:t>
        <a:bodyPr/>
        <a:lstStyle/>
        <a:p>
          <a:endParaRPr lang="ru-RU"/>
        </a:p>
      </dgm:t>
    </dgm:pt>
    <dgm:pt modelId="{A2D7FBA1-572F-4044-ABC1-6CAFF02BB80C}" type="pres">
      <dgm:prSet presAssocID="{8F62BEAF-1FB6-4D70-A28C-F7522982A9B9}" presName="comp" presStyleCnt="0"/>
      <dgm:spPr/>
      <dgm:t>
        <a:bodyPr/>
        <a:lstStyle/>
        <a:p>
          <a:endParaRPr lang="ru-RU"/>
        </a:p>
      </dgm:t>
    </dgm:pt>
    <dgm:pt modelId="{347A8A50-EB4A-4CF6-88A2-4C63789373F3}" type="pres">
      <dgm:prSet presAssocID="{8F62BEAF-1FB6-4D70-A28C-F7522982A9B9}" presName="box" presStyleLbl="node1" presStyleIdx="1" presStyleCnt="5" custScaleY="70812"/>
      <dgm:spPr/>
      <dgm:t>
        <a:bodyPr/>
        <a:lstStyle/>
        <a:p>
          <a:endParaRPr lang="ru-RU"/>
        </a:p>
      </dgm:t>
    </dgm:pt>
    <dgm:pt modelId="{896AAA9E-5FB0-4B26-BA61-EDD0AB2E28B5}" type="pres">
      <dgm:prSet presAssocID="{8F62BEAF-1FB6-4D70-A28C-F7522982A9B9}" presName="img" presStyleLbl="fgImgPlace1" presStyleIdx="1" presStyleCnt="5" custScaleX="83109" custScaleY="9267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ru-RU"/>
        </a:p>
      </dgm:t>
    </dgm:pt>
    <dgm:pt modelId="{A7DE6E70-10C0-4EDC-AB81-6A4A18464E21}" type="pres">
      <dgm:prSet presAssocID="{8F62BEAF-1FB6-4D70-A28C-F7522982A9B9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FB987-7601-4557-A1A9-27EDA3B9509A}" type="pres">
      <dgm:prSet presAssocID="{95168855-F019-4C09-BF30-4EBC6E6C753D}" presName="spacer" presStyleCnt="0"/>
      <dgm:spPr/>
      <dgm:t>
        <a:bodyPr/>
        <a:lstStyle/>
        <a:p>
          <a:endParaRPr lang="ru-RU"/>
        </a:p>
      </dgm:t>
    </dgm:pt>
    <dgm:pt modelId="{777528E1-CD25-4242-B67C-CF1472C693AA}" type="pres">
      <dgm:prSet presAssocID="{BBB66B89-9915-4BE6-A651-270BB5DEAEC8}" presName="comp" presStyleCnt="0"/>
      <dgm:spPr/>
      <dgm:t>
        <a:bodyPr/>
        <a:lstStyle/>
        <a:p>
          <a:endParaRPr lang="ru-RU"/>
        </a:p>
      </dgm:t>
    </dgm:pt>
    <dgm:pt modelId="{50BC257C-E28A-4687-838A-C9D33F6712F2}" type="pres">
      <dgm:prSet presAssocID="{BBB66B89-9915-4BE6-A651-270BB5DEAEC8}" presName="box" presStyleLbl="node1" presStyleIdx="2" presStyleCnt="5" custScaleY="69745"/>
      <dgm:spPr/>
      <dgm:t>
        <a:bodyPr/>
        <a:lstStyle/>
        <a:p>
          <a:endParaRPr lang="ru-RU"/>
        </a:p>
      </dgm:t>
    </dgm:pt>
    <dgm:pt modelId="{FBD7DFFE-BCB9-492B-A4DD-88363C548A62}" type="pres">
      <dgm:prSet presAssocID="{BBB66B89-9915-4BE6-A651-270BB5DEAEC8}" presName="img" presStyleLbl="fgImgPlace1" presStyleIdx="2" presStyleCnt="5" custScaleX="87552" custScaleY="8710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10BF2A6D-618D-40F0-9719-6D5A8A2677EE}" type="pres">
      <dgm:prSet presAssocID="{BBB66B89-9915-4BE6-A651-270BB5DEAEC8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E57CC-C092-4AD1-9B2C-2357D0329C13}" type="pres">
      <dgm:prSet presAssocID="{F387A0F7-4F71-4E8D-971A-AFA93FA7AA71}" presName="spacer" presStyleCnt="0"/>
      <dgm:spPr/>
      <dgm:t>
        <a:bodyPr/>
        <a:lstStyle/>
        <a:p>
          <a:endParaRPr lang="ru-RU"/>
        </a:p>
      </dgm:t>
    </dgm:pt>
    <dgm:pt modelId="{459FBEDF-2740-4C7A-B789-AF507F890451}" type="pres">
      <dgm:prSet presAssocID="{20726795-2555-4EB1-BBD1-540C1700118D}" presName="comp" presStyleCnt="0"/>
      <dgm:spPr/>
      <dgm:t>
        <a:bodyPr/>
        <a:lstStyle/>
        <a:p>
          <a:endParaRPr lang="ru-RU"/>
        </a:p>
      </dgm:t>
    </dgm:pt>
    <dgm:pt modelId="{CBC342AC-8E42-4861-A313-23B720B47329}" type="pres">
      <dgm:prSet presAssocID="{20726795-2555-4EB1-BBD1-540C1700118D}" presName="box" presStyleLbl="node1" presStyleIdx="3" presStyleCnt="5" custScaleY="72943"/>
      <dgm:spPr/>
      <dgm:t>
        <a:bodyPr/>
        <a:lstStyle/>
        <a:p>
          <a:endParaRPr lang="ru-RU"/>
        </a:p>
      </dgm:t>
    </dgm:pt>
    <dgm:pt modelId="{419286E0-7F0D-441B-81F5-C589CCA5B8B3}" type="pres">
      <dgm:prSet presAssocID="{20726795-2555-4EB1-BBD1-540C1700118D}" presName="img" presStyleLbl="fgImgPlace1" presStyleIdx="3" presStyleCnt="5" custScaleX="77828" custScaleY="8934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  <dgm:pt modelId="{B2E056DC-E726-487B-A558-9032B9313D68}" type="pres">
      <dgm:prSet presAssocID="{20726795-2555-4EB1-BBD1-540C1700118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07951-8607-4389-9136-2B58D65C7274}" type="pres">
      <dgm:prSet presAssocID="{23A89B93-CD74-441E-979C-7DEE1F839C77}" presName="spacer" presStyleCnt="0"/>
      <dgm:spPr/>
      <dgm:t>
        <a:bodyPr/>
        <a:lstStyle/>
        <a:p>
          <a:endParaRPr lang="ru-RU"/>
        </a:p>
      </dgm:t>
    </dgm:pt>
    <dgm:pt modelId="{F5E4B37B-2E57-435D-B1B1-BCDCF622C5C4}" type="pres">
      <dgm:prSet presAssocID="{96C7CB6D-59DC-49C5-B718-C195A37D5D61}" presName="comp" presStyleCnt="0"/>
      <dgm:spPr/>
      <dgm:t>
        <a:bodyPr/>
        <a:lstStyle/>
        <a:p>
          <a:endParaRPr lang="ru-RU"/>
        </a:p>
      </dgm:t>
    </dgm:pt>
    <dgm:pt modelId="{3FEB16F1-34D2-4A6A-93E9-3F17DD1DDC0A}" type="pres">
      <dgm:prSet presAssocID="{96C7CB6D-59DC-49C5-B718-C195A37D5D61}" presName="box" presStyleLbl="node1" presStyleIdx="4" presStyleCnt="5" custScaleY="75737"/>
      <dgm:spPr/>
      <dgm:t>
        <a:bodyPr/>
        <a:lstStyle/>
        <a:p>
          <a:endParaRPr lang="ru-RU"/>
        </a:p>
      </dgm:t>
    </dgm:pt>
    <dgm:pt modelId="{23962A64-C011-471E-896C-4067F4F6143F}" type="pres">
      <dgm:prSet presAssocID="{96C7CB6D-59DC-49C5-B718-C195A37D5D61}" presName="img" presStyleLbl="fgImgPlace1" presStyleIdx="4" presStyleCnt="5" custScaleX="87583" custScaleY="7128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0607DF45-E6B3-452E-A32A-23B104067863}" type="pres">
      <dgm:prSet presAssocID="{96C7CB6D-59DC-49C5-B718-C195A37D5D6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995BAB-8A7C-49C2-8BE5-367220CA3118}" srcId="{7242FF57-1B04-40C0-AF76-849411CE4520}" destId="{BBB66B89-9915-4BE6-A651-270BB5DEAEC8}" srcOrd="2" destOrd="0" parTransId="{3A3B3FDC-AB25-4E0B-BD61-A0AB5E2C2EED}" sibTransId="{F387A0F7-4F71-4E8D-971A-AFA93FA7AA71}"/>
    <dgm:cxn modelId="{F4D7F82D-4718-4A5F-876A-1EE09B536305}" type="presOf" srcId="{8F62BEAF-1FB6-4D70-A28C-F7522982A9B9}" destId="{347A8A50-EB4A-4CF6-88A2-4C63789373F3}" srcOrd="0" destOrd="0" presId="urn:microsoft.com/office/officeart/2005/8/layout/vList4"/>
    <dgm:cxn modelId="{E63E5D14-C324-4E42-A076-CBBC5A3CE33A}" type="presOf" srcId="{96C7CB6D-59DC-49C5-B718-C195A37D5D61}" destId="{0607DF45-E6B3-452E-A32A-23B104067863}" srcOrd="1" destOrd="0" presId="urn:microsoft.com/office/officeart/2005/8/layout/vList4"/>
    <dgm:cxn modelId="{A2FEA6C2-657C-43DA-881F-2B9985EEBDB7}" type="presOf" srcId="{20726795-2555-4EB1-BBD1-540C1700118D}" destId="{B2E056DC-E726-487B-A558-9032B9313D68}" srcOrd="1" destOrd="0" presId="urn:microsoft.com/office/officeart/2005/8/layout/vList4"/>
    <dgm:cxn modelId="{5E05F197-3D0C-4502-8F98-0DDF710C6AD6}" type="presOf" srcId="{2F8E28B1-CE07-4EBC-A046-C5B27FF3CB72}" destId="{28BF8BE9-A065-4B67-A847-18FE41ED8D65}" srcOrd="1" destOrd="0" presId="urn:microsoft.com/office/officeart/2005/8/layout/vList4"/>
    <dgm:cxn modelId="{67F632A8-96F9-4E0D-AD9F-97F8D30BC194}" type="presOf" srcId="{BBB66B89-9915-4BE6-A651-270BB5DEAEC8}" destId="{10BF2A6D-618D-40F0-9719-6D5A8A2677EE}" srcOrd="1" destOrd="0" presId="urn:microsoft.com/office/officeart/2005/8/layout/vList4"/>
    <dgm:cxn modelId="{84B025B5-C935-443A-A46E-C85B0ECCB25D}" srcId="{7242FF57-1B04-40C0-AF76-849411CE4520}" destId="{20726795-2555-4EB1-BBD1-540C1700118D}" srcOrd="3" destOrd="0" parTransId="{2989F2D5-70BA-426A-93DC-953232D24C75}" sibTransId="{23A89B93-CD74-441E-979C-7DEE1F839C77}"/>
    <dgm:cxn modelId="{94E3A5C3-586D-4A6B-B18D-4069632E00C0}" type="presOf" srcId="{7242FF57-1B04-40C0-AF76-849411CE4520}" destId="{3A30CEBD-36EC-4AB3-8353-E05E5635EDB7}" srcOrd="0" destOrd="0" presId="urn:microsoft.com/office/officeart/2005/8/layout/vList4"/>
    <dgm:cxn modelId="{636C164F-C6D2-4539-BED0-AFB001FAB914}" srcId="{7242FF57-1B04-40C0-AF76-849411CE4520}" destId="{8F62BEAF-1FB6-4D70-A28C-F7522982A9B9}" srcOrd="1" destOrd="0" parTransId="{342F9417-1D5E-4D62-B196-85B1107E4035}" sibTransId="{95168855-F019-4C09-BF30-4EBC6E6C753D}"/>
    <dgm:cxn modelId="{6457209B-9D7B-4D16-A2CF-5A276F333790}" type="presOf" srcId="{BBB66B89-9915-4BE6-A651-270BB5DEAEC8}" destId="{50BC257C-E28A-4687-838A-C9D33F6712F2}" srcOrd="0" destOrd="0" presId="urn:microsoft.com/office/officeart/2005/8/layout/vList4"/>
    <dgm:cxn modelId="{6754E59C-1C4F-4C53-A250-3F71795C8B31}" srcId="{7242FF57-1B04-40C0-AF76-849411CE4520}" destId="{96C7CB6D-59DC-49C5-B718-C195A37D5D61}" srcOrd="4" destOrd="0" parTransId="{74EDA203-F70E-4EC5-99EA-1A78CF65EE57}" sibTransId="{C5CF767E-EA4B-4E97-916A-C8486BA2AA55}"/>
    <dgm:cxn modelId="{EB5083B1-3E9D-4F37-9DB1-B143E4C60C81}" type="presOf" srcId="{8F62BEAF-1FB6-4D70-A28C-F7522982A9B9}" destId="{A7DE6E70-10C0-4EDC-AB81-6A4A18464E21}" srcOrd="1" destOrd="0" presId="urn:microsoft.com/office/officeart/2005/8/layout/vList4"/>
    <dgm:cxn modelId="{A40A31C8-91EB-42E5-AD58-92A8C1188AAC}" srcId="{7242FF57-1B04-40C0-AF76-849411CE4520}" destId="{2F8E28B1-CE07-4EBC-A046-C5B27FF3CB72}" srcOrd="0" destOrd="0" parTransId="{E6EB354F-B4C8-4829-A184-DA02DA9CE985}" sibTransId="{6C97EF51-0F00-4157-A18A-F1DEA75A77D9}"/>
    <dgm:cxn modelId="{CF31F507-178D-4868-A773-486957CAA06C}" type="presOf" srcId="{2F8E28B1-CE07-4EBC-A046-C5B27FF3CB72}" destId="{DCD0F12D-8367-46ED-9DDA-FE7FD934B4F2}" srcOrd="0" destOrd="0" presId="urn:microsoft.com/office/officeart/2005/8/layout/vList4"/>
    <dgm:cxn modelId="{C8E7CA01-4BFD-46E9-B0D0-9A10B5CDAB5C}" type="presOf" srcId="{96C7CB6D-59DC-49C5-B718-C195A37D5D61}" destId="{3FEB16F1-34D2-4A6A-93E9-3F17DD1DDC0A}" srcOrd="0" destOrd="0" presId="urn:microsoft.com/office/officeart/2005/8/layout/vList4"/>
    <dgm:cxn modelId="{AD982DAF-5686-410C-BF62-23710E43DBCA}" type="presOf" srcId="{20726795-2555-4EB1-BBD1-540C1700118D}" destId="{CBC342AC-8E42-4861-A313-23B720B47329}" srcOrd="0" destOrd="0" presId="urn:microsoft.com/office/officeart/2005/8/layout/vList4"/>
    <dgm:cxn modelId="{E11E8853-32F3-4420-82BD-5859ED21694C}" type="presParOf" srcId="{3A30CEBD-36EC-4AB3-8353-E05E5635EDB7}" destId="{C67EB56A-2EF9-48DE-8409-A47CA15A1D71}" srcOrd="0" destOrd="0" presId="urn:microsoft.com/office/officeart/2005/8/layout/vList4"/>
    <dgm:cxn modelId="{5E162F4E-4D51-43B2-A1CC-A30EAF17981A}" type="presParOf" srcId="{C67EB56A-2EF9-48DE-8409-A47CA15A1D71}" destId="{DCD0F12D-8367-46ED-9DDA-FE7FD934B4F2}" srcOrd="0" destOrd="0" presId="urn:microsoft.com/office/officeart/2005/8/layout/vList4"/>
    <dgm:cxn modelId="{C835DCF0-206B-458E-89F3-1869F53150DF}" type="presParOf" srcId="{C67EB56A-2EF9-48DE-8409-A47CA15A1D71}" destId="{B4AECF1D-3074-404B-8263-42998180881C}" srcOrd="1" destOrd="0" presId="urn:microsoft.com/office/officeart/2005/8/layout/vList4"/>
    <dgm:cxn modelId="{C2BEB41F-2EBF-41C8-92C4-0E6531FB9A67}" type="presParOf" srcId="{C67EB56A-2EF9-48DE-8409-A47CA15A1D71}" destId="{28BF8BE9-A065-4B67-A847-18FE41ED8D65}" srcOrd="2" destOrd="0" presId="urn:microsoft.com/office/officeart/2005/8/layout/vList4"/>
    <dgm:cxn modelId="{34A40BB7-82AD-4500-A1E3-3E0CE38BD1F4}" type="presParOf" srcId="{3A30CEBD-36EC-4AB3-8353-E05E5635EDB7}" destId="{967EBDFE-9476-443E-8CB4-D6372F76AB5B}" srcOrd="1" destOrd="0" presId="urn:microsoft.com/office/officeart/2005/8/layout/vList4"/>
    <dgm:cxn modelId="{BA9F9054-BC57-48F9-B80A-E890FDCF99E8}" type="presParOf" srcId="{3A30CEBD-36EC-4AB3-8353-E05E5635EDB7}" destId="{A2D7FBA1-572F-4044-ABC1-6CAFF02BB80C}" srcOrd="2" destOrd="0" presId="urn:microsoft.com/office/officeart/2005/8/layout/vList4"/>
    <dgm:cxn modelId="{6AF1D27B-ED7F-4372-B337-BFAF468CAF75}" type="presParOf" srcId="{A2D7FBA1-572F-4044-ABC1-6CAFF02BB80C}" destId="{347A8A50-EB4A-4CF6-88A2-4C63789373F3}" srcOrd="0" destOrd="0" presId="urn:microsoft.com/office/officeart/2005/8/layout/vList4"/>
    <dgm:cxn modelId="{27448464-03F2-4893-AB32-EA8374C6885E}" type="presParOf" srcId="{A2D7FBA1-572F-4044-ABC1-6CAFF02BB80C}" destId="{896AAA9E-5FB0-4B26-BA61-EDD0AB2E28B5}" srcOrd="1" destOrd="0" presId="urn:microsoft.com/office/officeart/2005/8/layout/vList4"/>
    <dgm:cxn modelId="{47A71FF1-0A77-4EDE-B126-7255351D1F94}" type="presParOf" srcId="{A2D7FBA1-572F-4044-ABC1-6CAFF02BB80C}" destId="{A7DE6E70-10C0-4EDC-AB81-6A4A18464E21}" srcOrd="2" destOrd="0" presId="urn:microsoft.com/office/officeart/2005/8/layout/vList4"/>
    <dgm:cxn modelId="{AC0571AC-E7A9-4C8D-A122-A5F777AC3202}" type="presParOf" srcId="{3A30CEBD-36EC-4AB3-8353-E05E5635EDB7}" destId="{A45FB987-7601-4557-A1A9-27EDA3B9509A}" srcOrd="3" destOrd="0" presId="urn:microsoft.com/office/officeart/2005/8/layout/vList4"/>
    <dgm:cxn modelId="{B16DD7A3-A1F5-47CC-B613-703024144929}" type="presParOf" srcId="{3A30CEBD-36EC-4AB3-8353-E05E5635EDB7}" destId="{777528E1-CD25-4242-B67C-CF1472C693AA}" srcOrd="4" destOrd="0" presId="urn:microsoft.com/office/officeart/2005/8/layout/vList4"/>
    <dgm:cxn modelId="{FFF06A23-E835-4DEB-A76C-84C01EBF9BE7}" type="presParOf" srcId="{777528E1-CD25-4242-B67C-CF1472C693AA}" destId="{50BC257C-E28A-4687-838A-C9D33F6712F2}" srcOrd="0" destOrd="0" presId="urn:microsoft.com/office/officeart/2005/8/layout/vList4"/>
    <dgm:cxn modelId="{87305365-56EA-477E-B282-E5AF717BA71D}" type="presParOf" srcId="{777528E1-CD25-4242-B67C-CF1472C693AA}" destId="{FBD7DFFE-BCB9-492B-A4DD-88363C548A62}" srcOrd="1" destOrd="0" presId="urn:microsoft.com/office/officeart/2005/8/layout/vList4"/>
    <dgm:cxn modelId="{4ECC0884-8D25-4479-842D-7C0F60BE2BF9}" type="presParOf" srcId="{777528E1-CD25-4242-B67C-CF1472C693AA}" destId="{10BF2A6D-618D-40F0-9719-6D5A8A2677EE}" srcOrd="2" destOrd="0" presId="urn:microsoft.com/office/officeart/2005/8/layout/vList4"/>
    <dgm:cxn modelId="{434B809A-7E05-45CC-BDB0-90C31308B0EE}" type="presParOf" srcId="{3A30CEBD-36EC-4AB3-8353-E05E5635EDB7}" destId="{0D6E57CC-C092-4AD1-9B2C-2357D0329C13}" srcOrd="5" destOrd="0" presId="urn:microsoft.com/office/officeart/2005/8/layout/vList4"/>
    <dgm:cxn modelId="{8DC677A7-84B4-4FE6-A44B-2670B86693A5}" type="presParOf" srcId="{3A30CEBD-36EC-4AB3-8353-E05E5635EDB7}" destId="{459FBEDF-2740-4C7A-B789-AF507F890451}" srcOrd="6" destOrd="0" presId="urn:microsoft.com/office/officeart/2005/8/layout/vList4"/>
    <dgm:cxn modelId="{7B2C1394-DC27-44AF-AECE-3AAAB6D340BD}" type="presParOf" srcId="{459FBEDF-2740-4C7A-B789-AF507F890451}" destId="{CBC342AC-8E42-4861-A313-23B720B47329}" srcOrd="0" destOrd="0" presId="urn:microsoft.com/office/officeart/2005/8/layout/vList4"/>
    <dgm:cxn modelId="{413F7A15-48C7-48A6-961D-5B56BC97429C}" type="presParOf" srcId="{459FBEDF-2740-4C7A-B789-AF507F890451}" destId="{419286E0-7F0D-441B-81F5-C589CCA5B8B3}" srcOrd="1" destOrd="0" presId="urn:microsoft.com/office/officeart/2005/8/layout/vList4"/>
    <dgm:cxn modelId="{9DA4C436-5B16-47D1-B328-DEBA872D3042}" type="presParOf" srcId="{459FBEDF-2740-4C7A-B789-AF507F890451}" destId="{B2E056DC-E726-487B-A558-9032B9313D68}" srcOrd="2" destOrd="0" presId="urn:microsoft.com/office/officeart/2005/8/layout/vList4"/>
    <dgm:cxn modelId="{BE689ADF-7D86-4C10-88B0-9D9FEC7FC33E}" type="presParOf" srcId="{3A30CEBD-36EC-4AB3-8353-E05E5635EDB7}" destId="{C1E07951-8607-4389-9136-2B58D65C7274}" srcOrd="7" destOrd="0" presId="urn:microsoft.com/office/officeart/2005/8/layout/vList4"/>
    <dgm:cxn modelId="{C3407F0B-6597-40BB-9390-1D944EFC4B16}" type="presParOf" srcId="{3A30CEBD-36EC-4AB3-8353-E05E5635EDB7}" destId="{F5E4B37B-2E57-435D-B1B1-BCDCF622C5C4}" srcOrd="8" destOrd="0" presId="urn:microsoft.com/office/officeart/2005/8/layout/vList4"/>
    <dgm:cxn modelId="{C6263EC9-D415-4E74-BBBC-D20ABBC56D06}" type="presParOf" srcId="{F5E4B37B-2E57-435D-B1B1-BCDCF622C5C4}" destId="{3FEB16F1-34D2-4A6A-93E9-3F17DD1DDC0A}" srcOrd="0" destOrd="0" presId="urn:microsoft.com/office/officeart/2005/8/layout/vList4"/>
    <dgm:cxn modelId="{F94D7D8F-5E41-4855-9593-FAE9C428E466}" type="presParOf" srcId="{F5E4B37B-2E57-435D-B1B1-BCDCF622C5C4}" destId="{23962A64-C011-471E-896C-4067F4F6143F}" srcOrd="1" destOrd="0" presId="urn:microsoft.com/office/officeart/2005/8/layout/vList4"/>
    <dgm:cxn modelId="{4A9D0814-42E0-414A-951D-846EDC5BF8CA}" type="presParOf" srcId="{F5E4B37B-2E57-435D-B1B1-BCDCF622C5C4}" destId="{0607DF45-E6B3-452E-A32A-23B10406786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CCE3B-A15C-4022-AA21-BEDA61BD4ABB}">
      <dsp:nvSpPr>
        <dsp:cNvPr id="0" name=""/>
        <dsp:cNvSpPr/>
      </dsp:nvSpPr>
      <dsp:spPr>
        <a:xfrm>
          <a:off x="0" y="349115"/>
          <a:ext cx="6829425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8D76E0-478A-4D9E-994F-C2DF656321B1}">
      <dsp:nvSpPr>
        <dsp:cNvPr id="0" name=""/>
        <dsp:cNvSpPr/>
      </dsp:nvSpPr>
      <dsp:spPr>
        <a:xfrm>
          <a:off x="341471" y="83435"/>
          <a:ext cx="4780597" cy="531360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0695" tIns="0" rIns="18069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Снижение расхода ГСМ автотранспортом и спецтехникой </a:t>
          </a:r>
          <a:endParaRPr lang="ru-RU" sz="1400" kern="1200" dirty="0"/>
        </a:p>
      </dsp:txBody>
      <dsp:txXfrm>
        <a:off x="367410" y="109374"/>
        <a:ext cx="4728719" cy="479482"/>
      </dsp:txXfrm>
    </dsp:sp>
    <dsp:sp modelId="{4D41841A-1DC0-47DD-8563-1C5E9AD467A0}">
      <dsp:nvSpPr>
        <dsp:cNvPr id="0" name=""/>
        <dsp:cNvSpPr/>
      </dsp:nvSpPr>
      <dsp:spPr>
        <a:xfrm>
          <a:off x="0" y="1165595"/>
          <a:ext cx="6829425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108443-373F-48BA-9273-31F190375EAF}">
      <dsp:nvSpPr>
        <dsp:cNvPr id="0" name=""/>
        <dsp:cNvSpPr/>
      </dsp:nvSpPr>
      <dsp:spPr>
        <a:xfrm>
          <a:off x="341471" y="899915"/>
          <a:ext cx="4780597" cy="53136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0695" tIns="0" rIns="18069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Снижение расхода энергетических ресурсов на хозяйственные нужды </a:t>
          </a:r>
          <a:endParaRPr lang="ru-RU" sz="1400" kern="1200" dirty="0"/>
        </a:p>
      </dsp:txBody>
      <dsp:txXfrm>
        <a:off x="367410" y="925854"/>
        <a:ext cx="4728719" cy="479482"/>
      </dsp:txXfrm>
    </dsp:sp>
    <dsp:sp modelId="{CCA6F571-6A38-40E1-A689-52758A656240}">
      <dsp:nvSpPr>
        <dsp:cNvPr id="0" name=""/>
        <dsp:cNvSpPr/>
      </dsp:nvSpPr>
      <dsp:spPr>
        <a:xfrm>
          <a:off x="0" y="1982075"/>
          <a:ext cx="6829425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D74F39-3D9F-4DF4-98BC-E7A1964D4F64}">
      <dsp:nvSpPr>
        <dsp:cNvPr id="0" name=""/>
        <dsp:cNvSpPr/>
      </dsp:nvSpPr>
      <dsp:spPr>
        <a:xfrm>
          <a:off x="341471" y="1716395"/>
          <a:ext cx="4780597" cy="531360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0695" tIns="0" rIns="18069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Проведение обязательного энергетического обследования</a:t>
          </a:r>
          <a:endParaRPr lang="ru-RU" sz="1400" kern="1200" dirty="0"/>
        </a:p>
      </dsp:txBody>
      <dsp:txXfrm>
        <a:off x="367410" y="1742334"/>
        <a:ext cx="4728719" cy="479482"/>
      </dsp:txXfrm>
    </dsp:sp>
    <dsp:sp modelId="{701356F9-2368-4C9E-AC9C-5641D77C4F6F}">
      <dsp:nvSpPr>
        <dsp:cNvPr id="0" name=""/>
        <dsp:cNvSpPr/>
      </dsp:nvSpPr>
      <dsp:spPr>
        <a:xfrm>
          <a:off x="0" y="2798556"/>
          <a:ext cx="6829425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2DD149-0ACD-44C6-BE57-CB1CD526749D}">
      <dsp:nvSpPr>
        <dsp:cNvPr id="0" name=""/>
        <dsp:cNvSpPr/>
      </dsp:nvSpPr>
      <dsp:spPr>
        <a:xfrm>
          <a:off x="341471" y="2532875"/>
          <a:ext cx="4780597" cy="53136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0695" tIns="0" rIns="18069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Сокращение потерь энергетических ресурсов при их передаче </a:t>
          </a:r>
          <a:endParaRPr lang="ru-RU" sz="1400" kern="1200" dirty="0"/>
        </a:p>
      </dsp:txBody>
      <dsp:txXfrm>
        <a:off x="367410" y="2558814"/>
        <a:ext cx="4728719" cy="479482"/>
      </dsp:txXfrm>
    </dsp:sp>
    <dsp:sp modelId="{D5A56234-5D2B-40D7-8990-448EDA45C0A8}">
      <dsp:nvSpPr>
        <dsp:cNvPr id="0" name=""/>
        <dsp:cNvSpPr/>
      </dsp:nvSpPr>
      <dsp:spPr>
        <a:xfrm>
          <a:off x="0" y="3615036"/>
          <a:ext cx="6829425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C29D8C-FD00-40F2-B003-02D1D8A6C26E}">
      <dsp:nvSpPr>
        <dsp:cNvPr id="0" name=""/>
        <dsp:cNvSpPr/>
      </dsp:nvSpPr>
      <dsp:spPr>
        <a:xfrm>
          <a:off x="341471" y="3349356"/>
          <a:ext cx="4780597" cy="53136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0695" tIns="0" rIns="18069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Информационные и организационно-технические мероприятия</a:t>
          </a:r>
          <a:endParaRPr lang="ru-RU" sz="1400" kern="1200"/>
        </a:p>
      </dsp:txBody>
      <dsp:txXfrm>
        <a:off x="367410" y="3375295"/>
        <a:ext cx="4728719" cy="479482"/>
      </dsp:txXfrm>
    </dsp:sp>
    <dsp:sp modelId="{B9DCB703-EA5C-4E25-96E8-2B4ED32B1F52}">
      <dsp:nvSpPr>
        <dsp:cNvPr id="0" name=""/>
        <dsp:cNvSpPr/>
      </dsp:nvSpPr>
      <dsp:spPr>
        <a:xfrm>
          <a:off x="0" y="4431516"/>
          <a:ext cx="6829425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1185AE-7F22-441C-93F5-1370C5979226}">
      <dsp:nvSpPr>
        <dsp:cNvPr id="0" name=""/>
        <dsp:cNvSpPr/>
      </dsp:nvSpPr>
      <dsp:spPr>
        <a:xfrm>
          <a:off x="341471" y="4165836"/>
          <a:ext cx="4780597" cy="531360"/>
        </a:xfrm>
        <a:prstGeom prst="roundRect">
          <a:avLst/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0695" tIns="0" rIns="18069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Проведение мероприятий по внедрению энергосберегающих технологий </a:t>
          </a:r>
          <a:endParaRPr lang="ru-RU" sz="1400" kern="1200"/>
        </a:p>
      </dsp:txBody>
      <dsp:txXfrm>
        <a:off x="367410" y="4191775"/>
        <a:ext cx="4728719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0F12D-8367-46ED-9DDA-FE7FD934B4F2}">
      <dsp:nvSpPr>
        <dsp:cNvPr id="0" name=""/>
        <dsp:cNvSpPr/>
      </dsp:nvSpPr>
      <dsp:spPr>
        <a:xfrm>
          <a:off x="0" y="59315"/>
          <a:ext cx="6264695" cy="8325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Снижение затрат ТСО на </a:t>
          </a:r>
          <a:r>
            <a:rPr lang="ru-RU" sz="1400" kern="1200" dirty="0" smtClean="0"/>
            <a:t>электроэнергию (удельный объем потерь, расход на собственные нужды, расход в зданиях и сооружениях)</a:t>
          </a:r>
          <a:endParaRPr lang="ru-RU" sz="1400" kern="1200" dirty="0"/>
        </a:p>
      </dsp:txBody>
      <dsp:txXfrm>
        <a:off x="1374545" y="59315"/>
        <a:ext cx="4890150" cy="832550"/>
      </dsp:txXfrm>
    </dsp:sp>
    <dsp:sp modelId="{B4AECF1D-3074-404B-8263-42998180881C}">
      <dsp:nvSpPr>
        <dsp:cNvPr id="0" name=""/>
        <dsp:cNvSpPr/>
      </dsp:nvSpPr>
      <dsp:spPr>
        <a:xfrm>
          <a:off x="236406" y="0"/>
          <a:ext cx="1023338" cy="9511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47A8A50-EB4A-4CF6-88A2-4C63789373F3}">
      <dsp:nvSpPr>
        <dsp:cNvPr id="0" name=""/>
        <dsp:cNvSpPr/>
      </dsp:nvSpPr>
      <dsp:spPr>
        <a:xfrm>
          <a:off x="0" y="1093023"/>
          <a:ext cx="6264695" cy="861116"/>
        </a:xfrm>
        <a:prstGeom prst="roundRect">
          <a:avLst>
            <a:gd name="adj" fmla="val 10000"/>
          </a:avLst>
        </a:prstGeom>
        <a:solidFill>
          <a:schemeClr val="accent3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Снижение затрат на теплоэнергию, хол.воду</a:t>
          </a:r>
        </a:p>
      </dsp:txBody>
      <dsp:txXfrm>
        <a:off x="1374545" y="1093023"/>
        <a:ext cx="4890150" cy="861116"/>
      </dsp:txXfrm>
    </dsp:sp>
    <dsp:sp modelId="{896AAA9E-5FB0-4B26-BA61-EDD0AB2E28B5}">
      <dsp:nvSpPr>
        <dsp:cNvPr id="0" name=""/>
        <dsp:cNvSpPr/>
      </dsp:nvSpPr>
      <dsp:spPr>
        <a:xfrm>
          <a:off x="227422" y="1072788"/>
          <a:ext cx="1041305" cy="9015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BC257C-E28A-4687-838A-C9D33F6712F2}">
      <dsp:nvSpPr>
        <dsp:cNvPr id="0" name=""/>
        <dsp:cNvSpPr/>
      </dsp:nvSpPr>
      <dsp:spPr>
        <a:xfrm>
          <a:off x="0" y="2095980"/>
          <a:ext cx="6264695" cy="848140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Фактическая экономия энергоресурсов ТСО, всего за 2014 год</a:t>
          </a:r>
        </a:p>
      </dsp:txBody>
      <dsp:txXfrm>
        <a:off x="1374545" y="2095980"/>
        <a:ext cx="4890150" cy="848140"/>
      </dsp:txXfrm>
    </dsp:sp>
    <dsp:sp modelId="{FBD7DFFE-BCB9-492B-A4DD-88363C548A62}">
      <dsp:nvSpPr>
        <dsp:cNvPr id="0" name=""/>
        <dsp:cNvSpPr/>
      </dsp:nvSpPr>
      <dsp:spPr>
        <a:xfrm>
          <a:off x="199588" y="2096342"/>
          <a:ext cx="1096973" cy="8474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C342AC-8E42-4861-A313-23B720B47329}">
      <dsp:nvSpPr>
        <dsp:cNvPr id="0" name=""/>
        <dsp:cNvSpPr/>
      </dsp:nvSpPr>
      <dsp:spPr>
        <a:xfrm>
          <a:off x="0" y="3065727"/>
          <a:ext cx="6264695" cy="887030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Затраты на реализацию (в соответствии с отчетом о фактическом исполнении требований к программам энергосбережения и повышения </a:t>
          </a:r>
          <a:r>
            <a:rPr lang="ru-RU" sz="1400" kern="1200" dirty="0" err="1"/>
            <a:t>энергоэффективности</a:t>
          </a:r>
          <a:r>
            <a:rPr lang="ru-RU" sz="1400" kern="1200" dirty="0"/>
            <a:t>)</a:t>
          </a:r>
        </a:p>
      </dsp:txBody>
      <dsp:txXfrm>
        <a:off x="1374545" y="3065727"/>
        <a:ext cx="4890150" cy="887030"/>
      </dsp:txXfrm>
    </dsp:sp>
    <dsp:sp modelId="{419286E0-7F0D-441B-81F5-C589CCA5B8B3}">
      <dsp:nvSpPr>
        <dsp:cNvPr id="0" name=""/>
        <dsp:cNvSpPr/>
      </dsp:nvSpPr>
      <dsp:spPr>
        <a:xfrm>
          <a:off x="260506" y="3074647"/>
          <a:ext cx="975137" cy="8691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FEB16F1-34D2-4A6A-93E9-3F17DD1DDC0A}">
      <dsp:nvSpPr>
        <dsp:cNvPr id="0" name=""/>
        <dsp:cNvSpPr/>
      </dsp:nvSpPr>
      <dsp:spPr>
        <a:xfrm>
          <a:off x="0" y="4074363"/>
          <a:ext cx="6264695" cy="921007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Затраты на реализацию (в соответствии с мониторингом </a:t>
          </a:r>
          <a:r>
            <a:rPr lang="en-US" sz="1400" kern="1200" dirty="0"/>
            <a:t>EEF.REK)</a:t>
          </a:r>
          <a:endParaRPr lang="ru-RU" sz="1400" kern="1200" dirty="0"/>
        </a:p>
      </dsp:txBody>
      <dsp:txXfrm>
        <a:off x="1374545" y="4074363"/>
        <a:ext cx="4890150" cy="921007"/>
      </dsp:txXfrm>
    </dsp:sp>
    <dsp:sp modelId="{23962A64-C011-471E-896C-4067F4F6143F}">
      <dsp:nvSpPr>
        <dsp:cNvPr id="0" name=""/>
        <dsp:cNvSpPr/>
      </dsp:nvSpPr>
      <dsp:spPr>
        <a:xfrm>
          <a:off x="199394" y="4188115"/>
          <a:ext cx="1097361" cy="69350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BD0F7AE-DB38-4D14-94BA-4E3E98DE14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66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BAB8B2-BF0B-493F-AC06-E212C4C0F426}" type="slidenum">
              <a:rPr lang="ru-RU"/>
              <a:pPr eaLnBrk="1" hangingPunct="1"/>
              <a:t>1</a:t>
            </a:fld>
            <a:endParaRPr lang="ru-RU"/>
          </a:p>
        </p:txBody>
      </p:sp>
      <p:sp>
        <p:nvSpPr>
          <p:cNvPr id="16387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2" tIns="48301" rIns="96602" bIns="4830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300">
                <a:latin typeface="Calibri" panose="020F0502020204030204" pitchFamily="34" charset="0"/>
              </a:rPr>
              <a:t>Департамент экономического развития</a:t>
            </a:r>
          </a:p>
        </p:txBody>
      </p:sp>
      <p:sp>
        <p:nvSpPr>
          <p:cNvPr id="16388" name="Rectangle 3"/>
          <p:cNvSpPr txBox="1">
            <a:spLocks noGrp="1" noChangeArrowheads="1"/>
          </p:cNvSpPr>
          <p:nvPr/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2" tIns="48301" rIns="96602" bIns="4830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sz="1200">
                <a:latin typeface="Calibri" panose="020F0502020204030204" pitchFamily="34" charset="0"/>
              </a:rPr>
              <a:t>Основные параметры прогноза социально-экономического развития области на 2009-2011 г.г</a:t>
            </a:r>
          </a:p>
        </p:txBody>
      </p:sp>
      <p:sp>
        <p:nvSpPr>
          <p:cNvPr id="16389" name="Rectangle 6"/>
          <p:cNvSpPr txBox="1">
            <a:spLocks noGrp="1" noChangeArrowheads="1"/>
          </p:cNvSpPr>
          <p:nvPr/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2" tIns="48301" rIns="96602" bIns="48301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300">
                <a:latin typeface="Calibri" panose="020F0502020204030204" pitchFamily="34" charset="0"/>
              </a:rPr>
              <a:t>С.Семенов</a:t>
            </a:r>
          </a:p>
        </p:txBody>
      </p:sp>
      <p:sp>
        <p:nvSpPr>
          <p:cNvPr id="16390" name="Rectangle 7"/>
          <p:cNvSpPr txBox="1">
            <a:spLocks noGrp="1" noChangeArrowheads="1"/>
          </p:cNvSpPr>
          <p:nvPr/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2" tIns="48301" rIns="96602" bIns="48301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9AF6C1E-CA7A-4A98-B092-4B935E8E3EF3}" type="slidenum">
              <a:rPr lang="ru-RU" sz="1300">
                <a:latin typeface="Calibri" panose="020F0502020204030204" pitchFamily="34" charset="0"/>
              </a:rPr>
              <a:pPr algn="r" eaLnBrk="1" hangingPunct="1"/>
              <a:t>1</a:t>
            </a:fld>
            <a:endParaRPr lang="ru-RU" sz="1300">
              <a:latin typeface="Calibri" panose="020F0502020204030204" pitchFamily="34" charset="0"/>
            </a:endParaRPr>
          </a:p>
        </p:txBody>
      </p:sp>
      <p:sp>
        <p:nvSpPr>
          <p:cNvPr id="163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06975" cy="3756025"/>
          </a:xfrm>
          <a:ln/>
        </p:spPr>
      </p:sp>
      <p:sp>
        <p:nvSpPr>
          <p:cNvPr id="163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757738"/>
            <a:ext cx="5049837" cy="4511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2" tIns="48301" rIns="96602" bIns="48301"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768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F7AE-DB38-4D14-94BA-4E3E98DE14A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598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Для обеспечения экономического роста необходимо проведение мероприятий, направленных на повышение эффективности использования топливно-энергетических ресурсов, проведение анализа обоснованности запланированных инвестиционных проектов и сроков их реализации в соответствии с основными положениями Схемы и Программы развития электроэнергетики Мурманской области до 2020 г.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F7AE-DB38-4D14-94BA-4E3E98DE14A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897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576C17-11E0-4F1D-9682-47933BE232E4}" type="slidenum">
              <a:rPr lang="ru-RU"/>
              <a:pPr eaLnBrk="1" hangingPunct="1"/>
              <a:t>12</a:t>
            </a:fld>
            <a:endParaRPr lang="ru-RU"/>
          </a:p>
        </p:txBody>
      </p:sp>
      <p:sp>
        <p:nvSpPr>
          <p:cNvPr id="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16" tIns="48308" rIns="96616" bIns="48308"/>
          <a:lstStyle/>
          <a:p>
            <a:pPr>
              <a:defRPr/>
            </a:pPr>
            <a:r>
              <a:rPr lang="ru-RU" sz="1300" dirty="0">
                <a:latin typeface="+mn-lt"/>
              </a:rPr>
              <a:t>Департамент экономического развития</a:t>
            </a:r>
          </a:p>
        </p:txBody>
      </p:sp>
      <p:sp>
        <p:nvSpPr>
          <p:cNvPr id="17411" name="Rectangle 3"/>
          <p:cNvSpPr txBox="1">
            <a:spLocks noGrp="1" noChangeArrowheads="1"/>
          </p:cNvSpPr>
          <p:nvPr/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16" tIns="48308" rIns="96616" bIns="48308"/>
          <a:lstStyle/>
          <a:p>
            <a:pPr algn="r">
              <a:defRPr/>
            </a:pPr>
            <a:r>
              <a:rPr lang="ru-RU" sz="1300" dirty="0">
                <a:latin typeface="+mn-lt"/>
              </a:rPr>
              <a:t>Основные параметры прогноза социально-экономического развития области на 2008-2010 г.г., о разработке Программы на среднесрочный период</a:t>
            </a:r>
          </a:p>
        </p:txBody>
      </p:sp>
      <p:sp>
        <p:nvSpPr>
          <p:cNvPr id="17412" name="Rectangle 6"/>
          <p:cNvSpPr txBox="1">
            <a:spLocks noGrp="1" noChangeArrowheads="1"/>
          </p:cNvSpPr>
          <p:nvPr/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>
              <a:defRPr/>
            </a:pPr>
            <a:r>
              <a:rPr lang="ru-RU" sz="1300" dirty="0">
                <a:latin typeface="+mn-lt"/>
              </a:rPr>
              <a:t>С.Семенов</a:t>
            </a:r>
          </a:p>
        </p:txBody>
      </p:sp>
      <p:sp>
        <p:nvSpPr>
          <p:cNvPr id="17413" name="Rectangle 7"/>
          <p:cNvSpPr txBox="1">
            <a:spLocks noGrp="1" noChangeArrowheads="1"/>
          </p:cNvSpPr>
          <p:nvPr/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16" tIns="48308" rIns="96616" bIns="4830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D6480FD-C23F-4A68-A519-694612468F2B}" type="slidenum">
              <a:rPr lang="ru-RU" sz="1300">
                <a:latin typeface="Calibri" panose="020F0502020204030204" pitchFamily="34" charset="0"/>
              </a:rPr>
              <a:pPr algn="r" eaLnBrk="1" hangingPunct="1"/>
              <a:t>12</a:t>
            </a:fld>
            <a:endParaRPr lang="ru-RU" sz="1300">
              <a:latin typeface="Calibri" panose="020F0502020204030204" pitchFamily="34" charset="0"/>
            </a:endParaRPr>
          </a:p>
        </p:txBody>
      </p:sp>
      <p:sp>
        <p:nvSpPr>
          <p:cNvPr id="204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06975" cy="3756025"/>
          </a:xfrm>
          <a:ln/>
        </p:spPr>
      </p:sp>
      <p:sp>
        <p:nvSpPr>
          <p:cNvPr id="204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757738"/>
            <a:ext cx="5049837" cy="4511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57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27CA0-0F96-4D2C-97B3-BB44976D52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88737-1C33-41B4-8B71-CA191C013D0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63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D33BC5-D54E-4A10-8B45-93EF5350588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86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15EDC0-1703-4163-A6D5-30493760F5B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15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8C7B8-75DA-4C12-B5F9-FC3478B436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84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8C1F1-C33F-4BBD-9574-C4C208E578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00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471883-F37D-435D-BB09-20672FE4623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72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E0AAFF-D32A-49A2-BA1F-5A8C595E87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11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14A1DC-08FF-43B5-BA93-A0A73B4640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05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01B5C-A385-46FA-951C-643541F933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71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75907-B704-4B91-A05E-F4F4FFAAE2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50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DD1A02-BE74-4EEC-A06B-0E6F3155EDB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consultantplus://offline/ref=5D8BC0EE90A3B2491C3D60B1F72B4D7B50F7727579265F64B78EB0581DDD907E051505C440AA053Ft4JA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Documents and Settings\yuriryab\Рабочий стол\Карта России-Мурман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500938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24384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latin typeface="Century Gothic" pitchFamily="34" charset="0"/>
            </a:endParaRPr>
          </a:p>
          <a:p>
            <a:pPr algn="ctr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latin typeface="Century Gothic" pitchFamily="34" charset="0"/>
            </a:endParaRPr>
          </a:p>
          <a:p>
            <a:pPr algn="ctr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latin typeface="Century Gothic" pitchFamily="34" charset="0"/>
            </a:endParaRPr>
          </a:p>
          <a:p>
            <a:pPr algn="ctr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latin typeface="Century Gothic" pitchFamily="34" charset="0"/>
            </a:endParaRPr>
          </a:p>
          <a:p>
            <a:pPr algn="ctr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latin typeface="Century Gothic" pitchFamily="34" charset="0"/>
            </a:endParaRPr>
          </a:p>
          <a:p>
            <a:pPr algn="ctr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latin typeface="Century Gothic" pitchFamily="34" charset="0"/>
            </a:endParaRPr>
          </a:p>
          <a:p>
            <a:pPr algn="ctr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latin typeface="Century Gothic" pitchFamily="34" charset="0"/>
            </a:endParaRPr>
          </a:p>
          <a:p>
            <a:pPr algn="ctr">
              <a:defRPr/>
            </a:pP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algn="ctr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0" y="0"/>
            <a:ext cx="7467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sz="2000">
              <a:latin typeface="Century Gothic" panose="020B0502020202020204" pitchFamily="34" charset="0"/>
            </a:endParaRPr>
          </a:p>
        </p:txBody>
      </p:sp>
      <p:pic>
        <p:nvPicPr>
          <p:cNvPr id="11269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929188"/>
            <a:ext cx="315912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Прямоугольник 7"/>
          <p:cNvSpPr>
            <a:spLocks noChangeArrowheads="1"/>
          </p:cNvSpPr>
          <p:nvPr/>
        </p:nvSpPr>
        <p:spPr bwMode="auto">
          <a:xfrm>
            <a:off x="251520" y="5103674"/>
            <a:ext cx="457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 smtClean="0">
                <a:latin typeface="Century Gothic" pitchFamily="34" charset="0"/>
                <a:cs typeface="Arial" charset="0"/>
              </a:rPr>
              <a:t>Главный специалист отдела Управления по тарифному регулированию</a:t>
            </a:r>
          </a:p>
          <a:p>
            <a:r>
              <a:rPr lang="ru-RU" altLang="ru-RU" dirty="0" smtClean="0">
                <a:latin typeface="Century Gothic" pitchFamily="34" charset="0"/>
                <a:cs typeface="Arial" charset="0"/>
              </a:rPr>
              <a:t>Мурманской области</a:t>
            </a:r>
          </a:p>
          <a:p>
            <a:r>
              <a:rPr lang="ru-RU" altLang="ru-RU" dirty="0" err="1" smtClean="0">
                <a:latin typeface="Century Gothic" pitchFamily="34" charset="0"/>
                <a:cs typeface="Arial" charset="0"/>
              </a:rPr>
              <a:t>Рамзин</a:t>
            </a:r>
            <a:r>
              <a:rPr lang="ru-RU" altLang="ru-RU" dirty="0" smtClean="0">
                <a:latin typeface="Century Gothic" pitchFamily="34" charset="0"/>
                <a:cs typeface="Arial" charset="0"/>
              </a:rPr>
              <a:t> Виталий Валерьевич</a:t>
            </a:r>
            <a:endParaRPr lang="ru-RU" altLang="ru-RU" dirty="0">
              <a:latin typeface="Century Gothic" pitchFamily="34" charset="0"/>
              <a:cs typeface="Arial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72683" y="2144450"/>
            <a:ext cx="7798633" cy="219722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800" b="1" kern="1200" dirty="0" smtClean="0">
                <a:latin typeface="+mn-lt"/>
                <a:ea typeface="+mn-ea"/>
                <a:cs typeface="+mn-cs"/>
              </a:rPr>
              <a:t>Исполнение инвестиционных программ и программ в области энергосбережения и повышения энергетической эффективности электросетевых организаций Мурманской области</a:t>
            </a:r>
            <a:endParaRPr lang="ru-RU" sz="2800" b="1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79388" y="188913"/>
            <a:ext cx="86407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Arial" charset="0"/>
                <a:cs typeface="+mn-cs"/>
              </a:rPr>
              <a:t>Региональный семинар-совещание </a:t>
            </a:r>
          </a:p>
          <a:p>
            <a:pPr algn="ctr">
              <a:defRPr/>
            </a:pPr>
            <a:r>
              <a:rPr lang="ru-RU" sz="1400" b="1" dirty="0">
                <a:latin typeface="Arial" charset="0"/>
                <a:cs typeface="+mn-cs"/>
              </a:rPr>
              <a:t> «Тарифное регулирование 2015 года и задачи Управления по тарифному регулированию Мурманской области на следующий период регулирования»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68116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Структура фактических расходов </a:t>
            </a:r>
          </a:p>
          <a:p>
            <a:pPr algn="ctr"/>
            <a:r>
              <a:rPr lang="ru-RU" sz="2000" dirty="0" smtClean="0"/>
              <a:t>инвестиционных программ </a:t>
            </a:r>
          </a:p>
          <a:p>
            <a:pPr algn="ctr"/>
            <a:r>
              <a:rPr lang="ru-RU" sz="2000" dirty="0" smtClean="0"/>
              <a:t>субъектов </a:t>
            </a:r>
            <a:r>
              <a:rPr lang="ru-RU" sz="2000" dirty="0"/>
              <a:t>электроэнергетики Мурманской области </a:t>
            </a:r>
          </a:p>
          <a:p>
            <a:pPr algn="ctr"/>
            <a:r>
              <a:rPr lang="ru-RU" sz="2000" dirty="0"/>
              <a:t>за 2014 год 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388801"/>
              </p:ext>
            </p:extLst>
          </p:nvPr>
        </p:nvGraphicFramePr>
        <p:xfrm>
          <a:off x="395536" y="1844824"/>
          <a:ext cx="8255273" cy="4705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2323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68116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Осуществление </a:t>
            </a:r>
            <a:r>
              <a:rPr lang="ru-RU" sz="2000" dirty="0"/>
              <a:t>контроля за реализацией инвестиционных программ территориальных сетевых организаций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183779"/>
            <a:ext cx="7488832" cy="585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Основами ценообразования в области регулируемых цен (тарифов) в электроэнергетике определено, что установленные </a:t>
            </a:r>
            <a:r>
              <a:rPr lang="ru-RU" sz="16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тарифы </a:t>
            </a:r>
            <a:r>
              <a:rPr lang="ru-RU" sz="16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могут быть пересмотрены до окончания срока их действия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в том числе в течение финансового года, в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случае:</a:t>
            </a:r>
          </a:p>
          <a:p>
            <a:pPr indent="342900"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выявления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нарушений, связанных с нецелевым использованием инвестиционных ресурсов, включенных в регулируемые государством цены (тарифы</a:t>
            </a: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принятия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установленном порядке решения об изменении инвестиционной программы организации, осуществляющей регулируемую деятельность, вследствие выдачи органом государственного контроля (надзора) предписания с указанием о необходимости обращения в уполномоченный орган власти для внесения изменений в инвестиционную программу в соответствии с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Положением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 государственном контроле (надзоре) в области регулируемых государством цен (тарифов), утвержденным постановлением Правительства Российской Федерации от 27 июня 2013 г. N 543 "О государственном контроле (надзоре) в области регулируемых государством цен (тарифов), а также изменении и признании утратившими силу некоторых актов Правительства Российской Федерации".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82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Documents and Settings\yuriryab\Рабочий стол\Карта России-Мурман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500938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23850" y="5181600"/>
            <a:ext cx="85915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endParaRPr lang="ru-RU" sz="20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340" name="Oval 5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>
                <a:latin typeface="Calibri" panose="020F0502020204030204" pitchFamily="34" charset="0"/>
              </a:rPr>
              <a:t>37</a:t>
            </a:r>
          </a:p>
        </p:txBody>
      </p:sp>
      <p:pic>
        <p:nvPicPr>
          <p:cNvPr id="14341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5845175"/>
            <a:ext cx="16589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3143250" y="3143250"/>
            <a:ext cx="36503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Century Gothic" pitchFamily="34" charset="0"/>
                <a:cs typeface="Times New Roman" pitchFamily="18" charset="0"/>
              </a:rPr>
              <a:t>Спасибо </a:t>
            </a:r>
            <a:r>
              <a:rPr lang="ru-RU" sz="2400" b="1" smtClean="0">
                <a:latin typeface="Century Gothic" pitchFamily="34" charset="0"/>
                <a:cs typeface="Times New Roman" pitchFamily="18" charset="0"/>
              </a:rPr>
              <a:t>за внимание</a:t>
            </a:r>
            <a:endParaRPr lang="ru-RU" sz="2400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auto">
          <a:xfrm>
            <a:off x="214313" y="71438"/>
            <a:ext cx="82867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2200" dirty="0">
                <a:latin typeface="Century Gothic" pitchFamily="34" charset="0"/>
                <a:cs typeface="Times New Roman" pitchFamily="18" charset="0"/>
              </a:rPr>
              <a:t>УПРАВЛЕНИЕ ПО ТАРИФНОМУ РЕГУЛИРОВАНИЮ МУРМАНСКОЙ ОБЛАСТИ</a:t>
            </a: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251520" y="5103674"/>
            <a:ext cx="457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 smtClean="0">
                <a:latin typeface="Century Gothic" pitchFamily="34" charset="0"/>
                <a:cs typeface="Arial" charset="0"/>
              </a:rPr>
              <a:t>Главный специалист отдела Управления по тарифному регулированию</a:t>
            </a:r>
          </a:p>
          <a:p>
            <a:r>
              <a:rPr lang="ru-RU" altLang="ru-RU" dirty="0" smtClean="0">
                <a:latin typeface="Century Gothic" pitchFamily="34" charset="0"/>
                <a:cs typeface="Arial" charset="0"/>
              </a:rPr>
              <a:t>Мурманской области</a:t>
            </a:r>
          </a:p>
          <a:p>
            <a:r>
              <a:rPr lang="ru-RU" altLang="ru-RU" dirty="0" err="1" smtClean="0">
                <a:latin typeface="Century Gothic" pitchFamily="34" charset="0"/>
                <a:cs typeface="Arial" charset="0"/>
              </a:rPr>
              <a:t>Рамзин</a:t>
            </a:r>
            <a:r>
              <a:rPr lang="ru-RU" altLang="ru-RU" dirty="0" smtClean="0">
                <a:latin typeface="Century Gothic" pitchFamily="34" charset="0"/>
                <a:cs typeface="Arial" charset="0"/>
              </a:rPr>
              <a:t> Виталий Валерьевич</a:t>
            </a:r>
            <a:endParaRPr lang="ru-RU" altLang="ru-RU" dirty="0">
              <a:latin typeface="Century Gothic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4"/>
          <p:cNvSpPr>
            <a:spLocks noChangeArrowheads="1"/>
          </p:cNvSpPr>
          <p:nvPr/>
        </p:nvSpPr>
        <p:spPr bwMode="auto">
          <a:xfrm>
            <a:off x="531799" y="104015"/>
            <a:ext cx="7520001" cy="59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494" tIns="48747" rIns="97494" bIns="48747" anchor="ctr"/>
          <a:lstStyle/>
          <a:p>
            <a:pPr marL="266700" lvl="1" indent="0" algn="ctr"/>
            <a:r>
              <a:rPr lang="ru-RU" sz="2000" dirty="0" smtClean="0">
                <a:latin typeface="+mj-lt"/>
              </a:rPr>
              <a:t>Структура инвестиционных программ субъектов электроэнергетики с 2016 года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1799" y="6021288"/>
            <a:ext cx="7902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содержанию инвестиционных программ субъектов электроэнергетики утверждены  Постановлением Правительства РФ от 01.12.2009 г. № 977 «Об инвестиционных программах субъектов электроэнергетики» (в редакции Постановления Правительства РФ от 16.02.2015 г. № 132)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68606896"/>
              </p:ext>
            </p:extLst>
          </p:nvPr>
        </p:nvGraphicFramePr>
        <p:xfrm>
          <a:off x="395536" y="836712"/>
          <a:ext cx="828092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364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114246"/>
            <a:ext cx="719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Законодательство Российской Федерации в сфере энергосбережения</a:t>
            </a:r>
            <a:endParaRPr lang="ru-RU" sz="20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899593" y="1340768"/>
            <a:ext cx="7488832" cy="49746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320"/>
              </a:spcAft>
              <a:buClr>
                <a:srgbClr val="008000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</a:rPr>
              <a:t>ФЗ РФ от 23.11.2009 № 261-ФЗ «Об энергосбережении и о повышении энергетической эффективности и о внесении изменений в отдельные законодательные акты РФ» (далее 261-ФЗ);</a:t>
            </a:r>
          </a:p>
          <a:p>
            <a:pPr algn="just">
              <a:spcAft>
                <a:spcPts val="320"/>
              </a:spcAft>
              <a:buClr>
                <a:srgbClr val="008000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</a:rPr>
              <a:t>Постановление Правительства РФ от 31.12.2009 №1225 «О требованиях к региональным и муниципальным программам в области энергосбережения и повышения энергетической эффективности»;</a:t>
            </a:r>
          </a:p>
          <a:p>
            <a:pPr algn="just">
              <a:spcAft>
                <a:spcPts val="320"/>
              </a:spcAft>
              <a:buClr>
                <a:srgbClr val="008000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Постановление Правительства РФ от 15.05.2010 г. №340 «О порядке установления требований к программам в области энергосбережения и повышения энергетической эффективности организаций, осуществляемые регулируемые виды деятельности»; </a:t>
            </a:r>
          </a:p>
          <a:p>
            <a:pPr algn="just">
              <a:spcAft>
                <a:spcPts val="320"/>
              </a:spcAft>
              <a:buClr>
                <a:srgbClr val="008000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Приказ Минэнерго РФ от 30.06.2014 г. № 398 «Об утверждении требований к форме программ в области энергосбережения и повышения энергетической эффективности организаций с участием государства и муниципального образования, организаций, осуществляющих регулируемые виды деятельности, и отчетности о ходе их реализации»;</a:t>
            </a:r>
          </a:p>
          <a:p>
            <a:pPr algn="just">
              <a:spcAft>
                <a:spcPts val="320"/>
              </a:spcAft>
              <a:buClr>
                <a:srgbClr val="008000"/>
              </a:buClr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Calibri" pitchFamily="34" charset="0"/>
                <a:cs typeface="Calibri" panose="020F0502020204030204" pitchFamily="34" charset="0"/>
              </a:rPr>
              <a:t>Приказ Минэнерго РФ от 30.06.2014 г. № </a:t>
            </a:r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anose="020F0502020204030204" pitchFamily="34" charset="0"/>
              </a:rPr>
              <a:t>399 </a:t>
            </a:r>
            <a:r>
              <a:rPr lang="ru-RU" sz="1600" dirty="0">
                <a:solidFill>
                  <a:srgbClr val="002060"/>
                </a:solidFill>
                <a:latin typeface="Calibri" pitchFamily="34" charset="0"/>
                <a:cs typeface="Calibri" panose="020F0502020204030204" pitchFamily="34" charset="0"/>
              </a:rPr>
              <a:t>«Об утверждении </a:t>
            </a:r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anose="020F0502020204030204" pitchFamily="34" charset="0"/>
              </a:rPr>
              <a:t>методики расчета целевых показателей в области </a:t>
            </a:r>
            <a:r>
              <a:rPr lang="ru-RU" sz="1600" dirty="0">
                <a:solidFill>
                  <a:srgbClr val="002060"/>
                </a:solidFill>
                <a:latin typeface="Calibri" pitchFamily="34" charset="0"/>
                <a:cs typeface="Calibri" panose="020F0502020204030204" pitchFamily="34" charset="0"/>
              </a:rPr>
              <a:t>энергосбережения и повышения энергетической </a:t>
            </a:r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anose="020F0502020204030204" pitchFamily="34" charset="0"/>
              </a:rPr>
              <a:t>эффективности, в том числе в сопоставимых условиях»;</a:t>
            </a:r>
          </a:p>
          <a:p>
            <a:pPr algn="just">
              <a:spcAft>
                <a:spcPts val="320"/>
              </a:spcAft>
              <a:buClr>
                <a:srgbClr val="008000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Calibri" panose="020F0502020204030204" pitchFamily="34" charset="0"/>
              </a:rPr>
              <a:t>Закон Мурманской области от 01.12.2011 г. № 1432-01-ЗМО. </a:t>
            </a:r>
            <a:endParaRPr lang="ru-RU" sz="1600" dirty="0">
              <a:solidFill>
                <a:srgbClr val="002060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320"/>
              </a:spcAft>
              <a:buClr>
                <a:srgbClr val="008000"/>
              </a:buClr>
              <a:buFont typeface="Wingdings" pitchFamily="2" charset="2"/>
              <a:buChar char="q"/>
            </a:pPr>
            <a:endParaRPr lang="ru-RU" sz="1400" dirty="0" smtClean="0">
              <a:solidFill>
                <a:srgbClr val="002060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320"/>
              </a:spcAft>
              <a:buClr>
                <a:srgbClr val="008000"/>
              </a:buClr>
              <a:buFont typeface="Wingdings" pitchFamily="2" charset="2"/>
              <a:buChar char="q"/>
            </a:pPr>
            <a:endParaRPr lang="ru-RU" sz="1400" dirty="0" smtClean="0">
              <a:solidFill>
                <a:srgbClr val="002060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320"/>
              </a:spcAft>
              <a:buClr>
                <a:srgbClr val="008000"/>
              </a:buClr>
              <a:buFont typeface="Arial" pitchFamily="34" charset="0"/>
              <a:buNone/>
            </a:pPr>
            <a:endParaRPr lang="ru-RU" sz="125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4"/>
          <p:cNvSpPr>
            <a:spLocks noChangeArrowheads="1"/>
          </p:cNvSpPr>
          <p:nvPr/>
        </p:nvSpPr>
        <p:spPr bwMode="auto">
          <a:xfrm>
            <a:off x="531799" y="74469"/>
            <a:ext cx="7520001" cy="59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494" tIns="48747" rIns="97494" bIns="48747" anchor="ctr"/>
          <a:lstStyle/>
          <a:p>
            <a:pPr marL="266700" lvl="1" indent="0" algn="ctr"/>
            <a:r>
              <a:rPr lang="ru-RU" sz="2000" dirty="0" smtClean="0">
                <a:latin typeface="+mj-lt"/>
              </a:rPr>
              <a:t>Требования к программам энергосбережения 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и повышения энергетической </a:t>
            </a: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эффективности</a:t>
            </a:r>
            <a:endParaRPr lang="ru-RU" sz="2000" dirty="0" smtClean="0"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5229200"/>
            <a:ext cx="77048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утверждены  Приказом Минэнерго РФ от 30.06.2014 г. № 398 «Об утверждении требований к форме программ в области энергосбережения и повышения энергетической эффективности организаций с участием государства и муниципального образования, организаций, осуществляющих регулируемые виды деятельности, и отчетности о ходе их реализации». 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Вступил в силу с 01 октября 2014 года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954781516"/>
              </p:ext>
            </p:extLst>
          </p:nvPr>
        </p:nvGraphicFramePr>
        <p:xfrm>
          <a:off x="1475656" y="741219"/>
          <a:ext cx="5958408" cy="4437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4"/>
          <p:cNvSpPr>
            <a:spLocks noChangeArrowheads="1"/>
          </p:cNvSpPr>
          <p:nvPr/>
        </p:nvSpPr>
        <p:spPr bwMode="auto">
          <a:xfrm>
            <a:off x="531799" y="188640"/>
            <a:ext cx="7520001" cy="5922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7494" tIns="48747" rIns="97494" bIns="48747" anchor="ctr"/>
          <a:lstStyle/>
          <a:p>
            <a:pPr marL="266700" lvl="1" indent="0" algn="ctr"/>
            <a:r>
              <a:rPr lang="ru-RU" sz="2000" dirty="0" smtClean="0"/>
              <a:t>Структура программ </a:t>
            </a:r>
            <a:r>
              <a:rPr lang="ru-RU" sz="2000" dirty="0"/>
              <a:t>энергосбережения </a:t>
            </a:r>
            <a:r>
              <a:rPr lang="ru-RU" sz="2000" dirty="0">
                <a:cs typeface="Times New Roman" panose="02020603050405020304" pitchFamily="18" charset="0"/>
              </a:rPr>
              <a:t>и повышения энергетической эффективности</a:t>
            </a:r>
            <a:endParaRPr lang="ru-RU" sz="2000" dirty="0" smtClean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6540522"/>
              </p:ext>
            </p:extLst>
          </p:nvPr>
        </p:nvGraphicFramePr>
        <p:xfrm>
          <a:off x="1115616" y="1268760"/>
          <a:ext cx="6829425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22534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827584" y="149721"/>
            <a:ext cx="6920210" cy="103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200" kern="0" dirty="0" smtClean="0"/>
              <a:t>Контроль за предоставлением отчетности по выполнению плановых показателей и мероприятий в сфере энергосбережения за 2014 год</a:t>
            </a:r>
            <a:endParaRPr lang="ru-RU" sz="2200" kern="0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5517232"/>
            <a:ext cx="8352928" cy="1015653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/>
            <a:r>
              <a:rPr lang="ru-RU" sz="1500" dirty="0" smtClean="0"/>
              <a:t>Постановлением Управления по тарифному регулированию Мурманской области от 10.02.2012 № 8/1 установлено предоставление ежегодных отчетов организаций, осуществляющих регулируемые виды деятельности в срок до 01 февраля года, следующего за отчетным.</a:t>
            </a:r>
            <a:endParaRPr lang="ru-RU" sz="150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920194"/>
              </p:ext>
            </p:extLst>
          </p:nvPr>
        </p:nvGraphicFramePr>
        <p:xfrm>
          <a:off x="683568" y="1484784"/>
          <a:ext cx="381642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186817"/>
              </p:ext>
            </p:extLst>
          </p:nvPr>
        </p:nvGraphicFramePr>
        <p:xfrm>
          <a:off x="4860032" y="1484784"/>
          <a:ext cx="388843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1668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ая выноска 7"/>
          <p:cNvSpPr/>
          <p:nvPr/>
        </p:nvSpPr>
        <p:spPr>
          <a:xfrm>
            <a:off x="634976" y="1467534"/>
            <a:ext cx="7416824" cy="5057810"/>
          </a:xfrm>
          <a:prstGeom prst="wedgeRectCallout">
            <a:avLst>
              <a:gd name="adj1" fmla="val -50034"/>
              <a:gd name="adj2" fmla="val 31989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отсутствие </a:t>
            </a:r>
            <a:r>
              <a:rPr lang="ru-RU" sz="1600" dirty="0">
                <a:solidFill>
                  <a:schemeClr val="tx1"/>
                </a:solidFill>
              </a:rPr>
              <a:t>подписей руководителей и печатей организаций на отчетных </a:t>
            </a:r>
            <a:r>
              <a:rPr lang="ru-RU" sz="1600" dirty="0" smtClean="0">
                <a:solidFill>
                  <a:schemeClr val="tx1"/>
                </a:solidFill>
              </a:rPr>
              <a:t>формах;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отсутствие </a:t>
            </a:r>
            <a:r>
              <a:rPr lang="ru-RU" sz="1600" dirty="0">
                <a:solidFill>
                  <a:schemeClr val="tx1"/>
                </a:solidFill>
              </a:rPr>
              <a:t>отчетности на бумажном носителе (направление только в электронном виде</a:t>
            </a:r>
            <a:r>
              <a:rPr lang="ru-RU" sz="1600" dirty="0" smtClean="0">
                <a:solidFill>
                  <a:schemeClr val="tx1"/>
                </a:solidFill>
              </a:rPr>
              <a:t>);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представленная </a:t>
            </a:r>
            <a:r>
              <a:rPr lang="ru-RU" sz="1600" dirty="0">
                <a:solidFill>
                  <a:schemeClr val="tx1"/>
                </a:solidFill>
              </a:rPr>
              <a:t>отчетность отражает неполный перечень мероприятий, предусмотренных  утвержденными программами энергосбережения </a:t>
            </a:r>
            <a:r>
              <a:rPr lang="ru-RU" sz="1600" dirty="0" smtClean="0">
                <a:solidFill>
                  <a:schemeClr val="tx1"/>
                </a:solidFill>
              </a:rPr>
              <a:t>ТСО;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aseline="0" dirty="0" smtClean="0">
                <a:solidFill>
                  <a:schemeClr val="tx1"/>
                </a:solidFill>
              </a:rPr>
              <a:t>отсутствуют </a:t>
            </a:r>
            <a:r>
              <a:rPr lang="ru-RU" sz="1600" baseline="0" dirty="0">
                <a:solidFill>
                  <a:schemeClr val="tx1"/>
                </a:solidFill>
              </a:rPr>
              <a:t>сведения о целевых показателях, не указаны плановые и (или) фактические значения в натуральном и стоимостном </a:t>
            </a:r>
            <a:r>
              <a:rPr lang="ru-RU" sz="1600" baseline="0" dirty="0" smtClean="0">
                <a:solidFill>
                  <a:schemeClr val="tx1"/>
                </a:solidFill>
              </a:rPr>
              <a:t>выражении;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ru-RU" sz="1600" baseline="0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затраты на реализацию мероприятий из представленной отчетности не соответствуют объемам финансирования, указанных в ежеквартальном мониторинге </a:t>
            </a:r>
            <a:r>
              <a:rPr lang="en-US" sz="1600" dirty="0" smtClean="0">
                <a:solidFill>
                  <a:schemeClr val="tx1"/>
                </a:solidFill>
              </a:rPr>
              <a:t>EEF.REK.</a:t>
            </a:r>
            <a:endParaRPr lang="ru-RU" sz="1600" baseline="0" dirty="0">
              <a:solidFill>
                <a:schemeClr val="tx1"/>
              </a:solidFill>
            </a:endParaRPr>
          </a:p>
        </p:txBody>
      </p:sp>
      <p:sp>
        <p:nvSpPr>
          <p:cNvPr id="9" name="Rectangle 144"/>
          <p:cNvSpPr>
            <a:spLocks noChangeArrowheads="1"/>
          </p:cNvSpPr>
          <p:nvPr/>
        </p:nvSpPr>
        <p:spPr bwMode="auto">
          <a:xfrm>
            <a:off x="284255" y="270782"/>
            <a:ext cx="7767545" cy="92597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7494" tIns="48747" rIns="97494" bIns="48747" anchor="ctr"/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1"/>
                </a:solidFill>
              </a:rPr>
              <a:t>Основные замечания к представленной отчетности </a:t>
            </a:r>
            <a:r>
              <a:rPr lang="ru-RU" sz="2000" dirty="0" smtClean="0">
                <a:solidFill>
                  <a:schemeClr val="tx1"/>
                </a:solidFill>
              </a:rPr>
              <a:t>территориальных сетевых организаций </a:t>
            </a:r>
            <a:endParaRPr lang="ru-RU" sz="2000" dirty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1"/>
                </a:solidFill>
              </a:rPr>
              <a:t>за 2014 </a:t>
            </a:r>
            <a:r>
              <a:rPr lang="ru-RU" sz="2000" dirty="0" smtClean="0">
                <a:solidFill>
                  <a:schemeClr val="tx1"/>
                </a:solidFill>
              </a:rPr>
              <a:t>год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2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08566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Результаты анализа фактического исполнения программ </a:t>
            </a:r>
            <a:r>
              <a:rPr lang="ru-RU" sz="2000" dirty="0" smtClean="0"/>
              <a:t>энергосбережения и энергетической эффективности </a:t>
            </a:r>
          </a:p>
          <a:p>
            <a:pPr algn="ctr"/>
            <a:r>
              <a:rPr lang="ru-RU" sz="2000" dirty="0" smtClean="0"/>
              <a:t>за </a:t>
            </a:r>
            <a:r>
              <a:rPr lang="ru-RU" sz="2000" dirty="0"/>
              <a:t>2014 год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283225773"/>
              </p:ext>
            </p:extLst>
          </p:nvPr>
        </p:nvGraphicFramePr>
        <p:xfrm>
          <a:off x="611560" y="1412776"/>
          <a:ext cx="6264696" cy="499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6959872" y="1628800"/>
            <a:ext cx="1704975" cy="5905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/>
              <a:t>28 </a:t>
            </a:r>
            <a:r>
              <a:rPr lang="ru-RU" sz="1400" dirty="0" smtClean="0"/>
              <a:t>586 тыс</a:t>
            </a:r>
            <a:r>
              <a:rPr lang="ru-RU" sz="1400" dirty="0"/>
              <a:t>. руб</a:t>
            </a:r>
            <a:r>
              <a:rPr lang="ru-RU" sz="1100" dirty="0"/>
              <a:t>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59872" y="2623921"/>
            <a:ext cx="1704975" cy="590550"/>
          </a:xfrm>
          <a:prstGeom prst="roundRect">
            <a:avLst/>
          </a:prstGeom>
          <a:solidFill>
            <a:schemeClr val="accent3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/>
              <a:t>21 386 тыс. руб</a:t>
            </a:r>
            <a:r>
              <a:rPr lang="ru-RU" sz="1100"/>
              <a:t>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59872" y="3654884"/>
            <a:ext cx="1704975" cy="59055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smtClean="0"/>
              <a:t>49 972 </a:t>
            </a:r>
            <a:r>
              <a:rPr lang="ru-RU" sz="1400" dirty="0"/>
              <a:t>тыс. руб</a:t>
            </a:r>
            <a:r>
              <a:rPr lang="ru-RU" sz="1100" dirty="0"/>
              <a:t>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88337" y="4685847"/>
            <a:ext cx="1704975" cy="59055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/>
              <a:t>328 033 тыс. руб</a:t>
            </a:r>
            <a:r>
              <a:rPr lang="ru-RU" sz="1100"/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988337" y="5647897"/>
            <a:ext cx="1704975" cy="59055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/>
              <a:t>406 159 тыс. руб</a:t>
            </a:r>
            <a:r>
              <a:rPr lang="ru-RU" sz="11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474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68116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Анализ исполнения инвестиционных программ </a:t>
            </a:r>
          </a:p>
          <a:p>
            <a:pPr algn="ctr"/>
            <a:r>
              <a:rPr lang="ru-RU" sz="2000" dirty="0" smtClean="0"/>
              <a:t>субъектов электроэнергетики Мурманской области </a:t>
            </a:r>
          </a:p>
          <a:p>
            <a:pPr algn="ctr"/>
            <a:r>
              <a:rPr lang="ru-RU" sz="2000" dirty="0" smtClean="0"/>
              <a:t>за 2014 год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288" y="5805264"/>
            <a:ext cx="807200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отчетов утверждены  </a:t>
            </a:r>
            <a:r>
              <a:rPr lang="ru-RU" sz="15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ФСТ России от 20.02.2014 г. № 202-э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 формы отчета об использовании инвестиционных ресурсов, включенные в регулируемые государством цены (тарифы) в сфере электроэнергетики и в сфере теплоснабжения».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642904"/>
              </p:ext>
            </p:extLst>
          </p:nvPr>
        </p:nvGraphicFramePr>
        <p:xfrm>
          <a:off x="395288" y="1268761"/>
          <a:ext cx="8281167" cy="4257101"/>
        </p:xfrm>
        <a:graphic>
          <a:graphicData uri="http://schemas.openxmlformats.org/drawingml/2006/table">
            <a:tbl>
              <a:tblPr/>
              <a:tblGrid>
                <a:gridCol w="609724"/>
                <a:gridCol w="3532707"/>
                <a:gridCol w="1389432"/>
                <a:gridCol w="1448559"/>
                <a:gridCol w="1300745"/>
              </a:tblGrid>
              <a:tr h="701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№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п.п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Наименование статьи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План 2014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Факт 2014 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Отклонение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C0C0C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C0C0C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C0C0C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C0C0C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C0C0C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Проектируемые расходы на реализацию инвестиционной программы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4206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За счет регулируемых тарифов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16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1.1.1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Амортизация, учтенная в тарифе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16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1.1.2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Прибыль, инвест.составляющая в тарифе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696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Прочие Собственные средства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18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1.2.1.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Возврат НДС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588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1.2.2.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За счет технологического присоединения к электрическим сетям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588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1.2.1.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Прочие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97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Привлеченные средства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7896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2012</TotalTime>
  <Words>1214</Words>
  <Application>Microsoft Office PowerPoint</Application>
  <PresentationFormat>Экран (4:3)</PresentationFormat>
  <Paragraphs>166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 Unicode MS</vt:lpstr>
      <vt:lpstr>Arial</vt:lpstr>
      <vt:lpstr>Calibri</vt:lpstr>
      <vt:lpstr>Century Gothic</vt:lpstr>
      <vt:lpstr>Tahoma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Департамент финансов МО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Stepanov</dc:creator>
  <cp:lastModifiedBy>Рамзин</cp:lastModifiedBy>
  <cp:revision>179</cp:revision>
  <dcterms:created xsi:type="dcterms:W3CDTF">2010-03-14T11:24:54Z</dcterms:created>
  <dcterms:modified xsi:type="dcterms:W3CDTF">2015-04-17T06:46:03Z</dcterms:modified>
</cp:coreProperties>
</file>